
<file path=[Content_Types].xml><?xml version="1.0" encoding="utf-8"?>
<Types xmlns="http://schemas.openxmlformats.org/package/2006/content-types">
  <Default Extension="jpeg" ContentType="image/jpeg"/>
  <Default Extension="jpg" ContentType="image/jpeg"/>
  <Default Extension="pdf" ContentType="application/pdf"/>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7" r:id="rId2"/>
    <p:sldId id="288" r:id="rId3"/>
    <p:sldId id="279" r:id="rId4"/>
    <p:sldId id="278" r:id="rId5"/>
    <p:sldId id="335" r:id="rId6"/>
    <p:sldId id="348" r:id="rId7"/>
    <p:sldId id="350" r:id="rId8"/>
    <p:sldId id="334" r:id="rId9"/>
    <p:sldId id="291" r:id="rId10"/>
    <p:sldId id="349" r:id="rId11"/>
    <p:sldId id="333" r:id="rId12"/>
    <p:sldId id="336" r:id="rId13"/>
    <p:sldId id="337" r:id="rId14"/>
    <p:sldId id="339" r:id="rId15"/>
    <p:sldId id="340" r:id="rId16"/>
    <p:sldId id="341" r:id="rId17"/>
    <p:sldId id="343" r:id="rId18"/>
    <p:sldId id="344" r:id="rId19"/>
    <p:sldId id="345" r:id="rId20"/>
    <p:sldId id="346" r:id="rId21"/>
    <p:sldId id="283" r:id="rId22"/>
  </p:sldIdLst>
  <p:sldSz cx="10688638" cy="7562850"/>
  <p:notesSz cx="9928225" cy="6797675"/>
  <p:defaultTextStyle>
    <a:defPPr>
      <a:defRPr lang="pl-PL"/>
    </a:defPPr>
    <a:lvl1pPr algn="l" rtl="0" fontAlgn="base">
      <a:spcBef>
        <a:spcPct val="0"/>
      </a:spcBef>
      <a:spcAft>
        <a:spcPct val="0"/>
      </a:spcAft>
      <a:defRPr kern="1200">
        <a:solidFill>
          <a:schemeClr val="tx1"/>
        </a:solidFill>
        <a:latin typeface="Calibri" charset="0"/>
        <a:ea typeface="Arial" charset="0"/>
        <a:cs typeface="Arial" charset="0"/>
      </a:defRPr>
    </a:lvl1pPr>
    <a:lvl2pPr marL="582613" indent="-125413" algn="l" rtl="0" fontAlgn="base">
      <a:spcBef>
        <a:spcPct val="0"/>
      </a:spcBef>
      <a:spcAft>
        <a:spcPct val="0"/>
      </a:spcAft>
      <a:defRPr kern="1200">
        <a:solidFill>
          <a:schemeClr val="tx1"/>
        </a:solidFill>
        <a:latin typeface="Calibri" charset="0"/>
        <a:ea typeface="Arial" charset="0"/>
        <a:cs typeface="Arial" charset="0"/>
      </a:defRPr>
    </a:lvl2pPr>
    <a:lvl3pPr marL="1166813" indent="-252413" algn="l" rtl="0" fontAlgn="base">
      <a:spcBef>
        <a:spcPct val="0"/>
      </a:spcBef>
      <a:spcAft>
        <a:spcPct val="0"/>
      </a:spcAft>
      <a:defRPr kern="1200">
        <a:solidFill>
          <a:schemeClr val="tx1"/>
        </a:solidFill>
        <a:latin typeface="Calibri" charset="0"/>
        <a:ea typeface="Arial" charset="0"/>
        <a:cs typeface="Arial" charset="0"/>
      </a:defRPr>
    </a:lvl3pPr>
    <a:lvl4pPr marL="1751013" indent="-379413" algn="l" rtl="0" fontAlgn="base">
      <a:spcBef>
        <a:spcPct val="0"/>
      </a:spcBef>
      <a:spcAft>
        <a:spcPct val="0"/>
      </a:spcAft>
      <a:defRPr kern="1200">
        <a:solidFill>
          <a:schemeClr val="tx1"/>
        </a:solidFill>
        <a:latin typeface="Calibri" charset="0"/>
        <a:ea typeface="Arial" charset="0"/>
        <a:cs typeface="Arial" charset="0"/>
      </a:defRPr>
    </a:lvl4pPr>
    <a:lvl5pPr marL="2335213" indent="-506413" algn="l" rtl="0" fontAlgn="base">
      <a:spcBef>
        <a:spcPct val="0"/>
      </a:spcBef>
      <a:spcAft>
        <a:spcPct val="0"/>
      </a:spcAft>
      <a:defRPr kern="1200">
        <a:solidFill>
          <a:schemeClr val="tx1"/>
        </a:solidFill>
        <a:latin typeface="Calibri" charset="0"/>
        <a:ea typeface="Arial" charset="0"/>
        <a:cs typeface="Arial" charset="0"/>
      </a:defRPr>
    </a:lvl5pPr>
    <a:lvl6pPr marL="2286000" algn="l" defTabSz="457200" rtl="0" eaLnBrk="1" latinLnBrk="0" hangingPunct="1">
      <a:defRPr kern="1200">
        <a:solidFill>
          <a:schemeClr val="tx1"/>
        </a:solidFill>
        <a:latin typeface="Calibri" charset="0"/>
        <a:ea typeface="Arial" charset="0"/>
        <a:cs typeface="Arial" charset="0"/>
      </a:defRPr>
    </a:lvl6pPr>
    <a:lvl7pPr marL="2743200" algn="l" defTabSz="457200" rtl="0" eaLnBrk="1" latinLnBrk="0" hangingPunct="1">
      <a:defRPr kern="1200">
        <a:solidFill>
          <a:schemeClr val="tx1"/>
        </a:solidFill>
        <a:latin typeface="Calibri" charset="0"/>
        <a:ea typeface="Arial" charset="0"/>
        <a:cs typeface="Arial" charset="0"/>
      </a:defRPr>
    </a:lvl7pPr>
    <a:lvl8pPr marL="3200400" algn="l" defTabSz="457200" rtl="0" eaLnBrk="1" latinLnBrk="0" hangingPunct="1">
      <a:defRPr kern="1200">
        <a:solidFill>
          <a:schemeClr val="tx1"/>
        </a:solidFill>
        <a:latin typeface="Calibri" charset="0"/>
        <a:ea typeface="Arial" charset="0"/>
        <a:cs typeface="Arial" charset="0"/>
      </a:defRPr>
    </a:lvl8pPr>
    <a:lvl9pPr marL="3657600" algn="l" defTabSz="457200" rtl="0" eaLnBrk="1" latinLnBrk="0" hangingPunct="1">
      <a:defRPr kern="1200">
        <a:solidFill>
          <a:schemeClr val="tx1"/>
        </a:solidFill>
        <a:latin typeface="Calibri" charset="0"/>
        <a:ea typeface="Arial" charset="0"/>
        <a:cs typeface="Arial" charset="0"/>
      </a:defRPr>
    </a:lvl9pPr>
  </p:defaultTextStyle>
  <p:extLst>
    <p:ext uri="{EFAFB233-063F-42B5-8137-9DF3F51BA10A}">
      <p15:sldGuideLst xmlns:p15="http://schemas.microsoft.com/office/powerpoint/2012/main">
        <p15:guide id="1" orient="horz" pos="226">
          <p15:clr>
            <a:srgbClr val="A4A3A4"/>
          </p15:clr>
        </p15:guide>
        <p15:guide id="2" orient="horz" pos="2926" userDrawn="1">
          <p15:clr>
            <a:srgbClr val="A4A3A4"/>
          </p15:clr>
        </p15:guide>
        <p15:guide id="3" orient="horz" pos="1118">
          <p15:clr>
            <a:srgbClr val="A4A3A4"/>
          </p15:clr>
        </p15:guide>
        <p15:guide id="4" pos="6251">
          <p15:clr>
            <a:srgbClr val="A4A3A4"/>
          </p15:clr>
        </p15:guide>
        <p15:guide id="5" pos="471" userDrawn="1">
          <p15:clr>
            <a:srgbClr val="A4A3A4"/>
          </p15:clr>
        </p15:guide>
        <p15:guide id="6" pos="2273">
          <p15:clr>
            <a:srgbClr val="A4A3A4"/>
          </p15:clr>
        </p15:guide>
        <p15:guide id="7" pos="3265">
          <p15:clr>
            <a:srgbClr val="A4A3A4"/>
          </p15:clr>
        </p15:guide>
        <p15:guide id="8" pos="3470">
          <p15:clr>
            <a:srgbClr val="A4A3A4"/>
          </p15:clr>
        </p15:guide>
        <p15:guide id="9" pos="5461">
          <p15:clr>
            <a:srgbClr val="A4A3A4"/>
          </p15:clr>
        </p15:guide>
        <p15:guide id="10" pos="5260">
          <p15:clr>
            <a:srgbClr val="A4A3A4"/>
          </p15:clr>
        </p15:guide>
        <p15:guide id="11" pos="2471">
          <p15:clr>
            <a:srgbClr val="A4A3A4"/>
          </p15:clr>
        </p15:guide>
        <p15:guide id="12" pos="4463">
          <p15:clr>
            <a:srgbClr val="A4A3A4"/>
          </p15:clr>
        </p15:guide>
        <p15:guide id="13" pos="4263">
          <p15:clr>
            <a:srgbClr val="A4A3A4"/>
          </p15:clr>
        </p15:guide>
        <p15:guide id="14" pos="1472">
          <p15:clr>
            <a:srgbClr val="A4A3A4"/>
          </p15:clr>
        </p15:guide>
        <p15:guide id="15" pos="1273">
          <p15:clr>
            <a:srgbClr val="A4A3A4"/>
          </p15:clr>
        </p15:guide>
        <p15:guide id="16" orient="horz" pos="1429" userDrawn="1">
          <p15:clr>
            <a:srgbClr val="A4A3A4"/>
          </p15:clr>
        </p15:guide>
        <p15:guide id="17" orient="horz" pos="1883" userDrawn="1">
          <p15:clr>
            <a:srgbClr val="A4A3A4"/>
          </p15:clr>
        </p15:guide>
        <p15:guide id="18" orient="horz" pos="3879" userDrawn="1">
          <p15:clr>
            <a:srgbClr val="A4A3A4"/>
          </p15:clr>
        </p15:guide>
        <p15:guide id="19" orient="horz" pos="2563" userDrawn="1">
          <p15:clr>
            <a:srgbClr val="A4A3A4"/>
          </p15:clr>
        </p15:guide>
      </p15:sldGuideLst>
    </p:ext>
    <p:ext uri="{2D200454-40CA-4A62-9FC3-DE9A4176ACB9}">
      <p15:notesGuideLst xmlns:p15="http://schemas.microsoft.com/office/powerpoint/2012/main">
        <p15:guide id="1" orient="horz" pos="2141" userDrawn="1">
          <p15:clr>
            <a:srgbClr val="A4A3A4"/>
          </p15:clr>
        </p15:guide>
        <p15:guide id="2" pos="3127"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8B84"/>
    <a:srgbClr val="009BD5"/>
    <a:srgbClr val="004A90"/>
    <a:srgbClr val="E2001A"/>
    <a:srgbClr val="0095D2"/>
    <a:srgbClr val="7FCDEA"/>
    <a:srgbClr val="029EDC"/>
    <a:srgbClr val="0283B6"/>
    <a:srgbClr val="BFBFBF"/>
    <a:srgbClr val="0291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94" autoAdjust="0"/>
    <p:restoredTop sz="90979" autoAdjust="0"/>
  </p:normalViewPr>
  <p:slideViewPr>
    <p:cSldViewPr snapToObjects="1" showGuides="1">
      <p:cViewPr varScale="1">
        <p:scale>
          <a:sx n="78" d="100"/>
          <a:sy n="78" d="100"/>
        </p:scale>
        <p:origin x="1494" y="54"/>
      </p:cViewPr>
      <p:guideLst>
        <p:guide orient="horz" pos="226"/>
        <p:guide orient="horz" pos="2926"/>
        <p:guide orient="horz" pos="1118"/>
        <p:guide pos="6251"/>
        <p:guide pos="471"/>
        <p:guide pos="2273"/>
        <p:guide pos="3265"/>
        <p:guide pos="3470"/>
        <p:guide pos="5461"/>
        <p:guide pos="5260"/>
        <p:guide pos="2471"/>
        <p:guide pos="4463"/>
        <p:guide pos="4263"/>
        <p:guide pos="1472"/>
        <p:guide pos="1273"/>
        <p:guide orient="horz" pos="1429"/>
        <p:guide orient="horz" pos="1883"/>
        <p:guide orient="horz" pos="3879"/>
        <p:guide orient="horz" pos="2563"/>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30" d="100"/>
          <a:sy n="130" d="100"/>
        </p:scale>
        <p:origin x="-1424" y="-104"/>
      </p:cViewPr>
      <p:guideLst>
        <p:guide orient="horz" pos="2141"/>
        <p:guide pos="312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3699641462499478"/>
          <c:y val="2.9407451457481981E-2"/>
          <c:w val="0.48880907878097252"/>
          <c:h val="0.94151369923589667"/>
        </c:manualLayout>
      </c:layout>
      <c:barChart>
        <c:barDir val="bar"/>
        <c:grouping val="clustered"/>
        <c:varyColors val="0"/>
        <c:ser>
          <c:idx val="0"/>
          <c:order val="0"/>
          <c:tx>
            <c:strRef>
              <c:f>Blad1!$B$1</c:f>
              <c:strCache>
                <c:ptCount val="1"/>
                <c:pt idx="0">
                  <c:v>2014</c:v>
                </c:pt>
              </c:strCache>
            </c:strRef>
          </c:tx>
          <c:spPr>
            <a:solidFill>
              <a:srgbClr val="03ACE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nl-NL"/>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Blad1!$A$2:$A$14</c:f>
              <c:strCache>
                <c:ptCount val="13"/>
                <c:pt idx="0">
                  <c:v>Geen</c:v>
                </c:pt>
                <c:pt idx="1">
                  <c:v>StUF-testplatform</c:v>
                </c:pt>
                <c:pt idx="2">
                  <c:v>GEMMA eFormulierspecificaties</c:v>
                </c:pt>
                <c:pt idx="3">
                  <c:v>GEMMA Domeinarchitecturen</c:v>
                </c:pt>
                <c:pt idx="4">
                  <c:v>Baseline Informatiehuishouding Gemeenten</c:v>
                </c:pt>
                <c:pt idx="5">
                  <c:v>GEMMA Referentiecomponenten</c:v>
                </c:pt>
                <c:pt idx="6">
                  <c:v>Informatiemodellen (o.a. RSGB, RGBZ)</c:v>
                </c:pt>
                <c:pt idx="7">
                  <c:v>GEMMA Zaaktypencatalogus (ZTC)</c:v>
                </c:pt>
                <c:pt idx="8">
                  <c:v>GIBIT, Leveranciersmanagement en marktstrategie</c:v>
                </c:pt>
                <c:pt idx="9">
                  <c:v>GEMMA Procesarchitectuur</c:v>
                </c:pt>
                <c:pt idx="10">
                  <c:v>StUF-berichtenstandaard</c:v>
                </c:pt>
                <c:pt idx="11">
                  <c:v>GEMMA Informatie-en applicatiearchitectuur</c:v>
                </c:pt>
                <c:pt idx="12">
                  <c:v>Softwarecatalogus</c:v>
                </c:pt>
              </c:strCache>
            </c:strRef>
          </c:cat>
          <c:val>
            <c:numRef>
              <c:f>Blad1!$B$2:$B$14</c:f>
              <c:numCache>
                <c:formatCode>0%</c:formatCode>
                <c:ptCount val="13"/>
                <c:pt idx="0">
                  <c:v>1.6E-2</c:v>
                </c:pt>
                <c:pt idx="1">
                  <c:v>0.127</c:v>
                </c:pt>
                <c:pt idx="2">
                  <c:v>0.317</c:v>
                </c:pt>
                <c:pt idx="4">
                  <c:v>0.54</c:v>
                </c:pt>
                <c:pt idx="6">
                  <c:v>0.42899999999999999</c:v>
                </c:pt>
                <c:pt idx="7">
                  <c:v>0.52400000000000002</c:v>
                </c:pt>
                <c:pt idx="9">
                  <c:v>0.44400000000000001</c:v>
                </c:pt>
                <c:pt idx="10">
                  <c:v>0.79400000000000004</c:v>
                </c:pt>
                <c:pt idx="12">
                  <c:v>0.71399999999999997</c:v>
                </c:pt>
              </c:numCache>
            </c:numRef>
          </c:val>
          <c:extLst>
            <c:ext xmlns:c16="http://schemas.microsoft.com/office/drawing/2014/chart" uri="{C3380CC4-5D6E-409C-BE32-E72D297353CC}">
              <c16:uniqueId val="{00000000-505C-451C-BF8C-B78DDDD5574D}"/>
            </c:ext>
          </c:extLst>
        </c:ser>
        <c:ser>
          <c:idx val="1"/>
          <c:order val="1"/>
          <c:tx>
            <c:strRef>
              <c:f>Blad1!$C$1</c:f>
              <c:strCache>
                <c:ptCount val="1"/>
                <c:pt idx="0">
                  <c:v>2016</c:v>
                </c:pt>
              </c:strCache>
            </c:strRef>
          </c:tx>
          <c:spPr>
            <a:solidFill>
              <a:srgbClr val="004A9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nl-NL"/>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Blad1!$A$2:$A$14</c:f>
              <c:strCache>
                <c:ptCount val="13"/>
                <c:pt idx="0">
                  <c:v>Geen</c:v>
                </c:pt>
                <c:pt idx="1">
                  <c:v>StUF-testplatform</c:v>
                </c:pt>
                <c:pt idx="2">
                  <c:v>GEMMA eFormulierspecificaties</c:v>
                </c:pt>
                <c:pt idx="3">
                  <c:v>GEMMA Domeinarchitecturen</c:v>
                </c:pt>
                <c:pt idx="4">
                  <c:v>Baseline Informatiehuishouding Gemeenten</c:v>
                </c:pt>
                <c:pt idx="5">
                  <c:v>GEMMA Referentiecomponenten</c:v>
                </c:pt>
                <c:pt idx="6">
                  <c:v>Informatiemodellen (o.a. RSGB, RGBZ)</c:v>
                </c:pt>
                <c:pt idx="7">
                  <c:v>GEMMA Zaaktypencatalogus (ZTC)</c:v>
                </c:pt>
                <c:pt idx="8">
                  <c:v>GIBIT, Leveranciersmanagement en marktstrategie</c:v>
                </c:pt>
                <c:pt idx="9">
                  <c:v>GEMMA Procesarchitectuur</c:v>
                </c:pt>
                <c:pt idx="10">
                  <c:v>StUF-berichtenstandaard</c:v>
                </c:pt>
                <c:pt idx="11">
                  <c:v>GEMMA Informatie-en applicatiearchitectuur</c:v>
                </c:pt>
                <c:pt idx="12">
                  <c:v>Softwarecatalogus</c:v>
                </c:pt>
              </c:strCache>
            </c:strRef>
          </c:cat>
          <c:val>
            <c:numRef>
              <c:f>Blad1!$C$2:$C$14</c:f>
              <c:numCache>
                <c:formatCode>0%</c:formatCode>
                <c:ptCount val="13"/>
                <c:pt idx="0">
                  <c:v>0.04</c:v>
                </c:pt>
                <c:pt idx="1">
                  <c:v>0.11899999999999999</c:v>
                </c:pt>
                <c:pt idx="2">
                  <c:v>0.33</c:v>
                </c:pt>
                <c:pt idx="4">
                  <c:v>0.47599999999999998</c:v>
                </c:pt>
                <c:pt idx="5">
                  <c:v>0.29099999999999998</c:v>
                </c:pt>
                <c:pt idx="6">
                  <c:v>0.48</c:v>
                </c:pt>
                <c:pt idx="7">
                  <c:v>0.54200000000000004</c:v>
                </c:pt>
                <c:pt idx="9">
                  <c:v>0.41899999999999998</c:v>
                </c:pt>
                <c:pt idx="10">
                  <c:v>0.75800000000000001</c:v>
                </c:pt>
                <c:pt idx="12">
                  <c:v>0.77100000000000002</c:v>
                </c:pt>
              </c:numCache>
            </c:numRef>
          </c:val>
          <c:extLst>
            <c:ext xmlns:c16="http://schemas.microsoft.com/office/drawing/2014/chart" uri="{C3380CC4-5D6E-409C-BE32-E72D297353CC}">
              <c16:uniqueId val="{00000001-505C-451C-BF8C-B78DDDD5574D}"/>
            </c:ext>
          </c:extLst>
        </c:ser>
        <c:ser>
          <c:idx val="2"/>
          <c:order val="2"/>
          <c:tx>
            <c:strRef>
              <c:f>Blad1!$D$1</c:f>
              <c:strCache>
                <c:ptCount val="1"/>
                <c:pt idx="0">
                  <c:v>2018</c:v>
                </c:pt>
              </c:strCache>
            </c:strRef>
          </c:tx>
          <c:spPr>
            <a:solidFill>
              <a:srgbClr val="00B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nl-NL"/>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Blad1!$A$2:$A$14</c:f>
              <c:strCache>
                <c:ptCount val="13"/>
                <c:pt idx="0">
                  <c:v>Geen</c:v>
                </c:pt>
                <c:pt idx="1">
                  <c:v>StUF-testplatform</c:v>
                </c:pt>
                <c:pt idx="2">
                  <c:v>GEMMA eFormulierspecificaties</c:v>
                </c:pt>
                <c:pt idx="3">
                  <c:v>GEMMA Domeinarchitecturen</c:v>
                </c:pt>
                <c:pt idx="4">
                  <c:v>Baseline Informatiehuishouding Gemeenten</c:v>
                </c:pt>
                <c:pt idx="5">
                  <c:v>GEMMA Referentiecomponenten</c:v>
                </c:pt>
                <c:pt idx="6">
                  <c:v>Informatiemodellen (o.a. RSGB, RGBZ)</c:v>
                </c:pt>
                <c:pt idx="7">
                  <c:v>GEMMA Zaaktypencatalogus (ZTC)</c:v>
                </c:pt>
                <c:pt idx="8">
                  <c:v>GIBIT, Leveranciersmanagement en marktstrategie</c:v>
                </c:pt>
                <c:pt idx="9">
                  <c:v>GEMMA Procesarchitectuur</c:v>
                </c:pt>
                <c:pt idx="10">
                  <c:v>StUF-berichtenstandaard</c:v>
                </c:pt>
                <c:pt idx="11">
                  <c:v>GEMMA Informatie-en applicatiearchitectuur</c:v>
                </c:pt>
                <c:pt idx="12">
                  <c:v>Softwarecatalogus</c:v>
                </c:pt>
              </c:strCache>
            </c:strRef>
          </c:cat>
          <c:val>
            <c:numRef>
              <c:f>Blad1!$D$2:$D$14</c:f>
              <c:numCache>
                <c:formatCode>0%</c:formatCode>
                <c:ptCount val="13"/>
                <c:pt idx="0">
                  <c:v>4.8000000000000001E-2</c:v>
                </c:pt>
                <c:pt idx="1">
                  <c:v>6.3E-2</c:v>
                </c:pt>
                <c:pt idx="2">
                  <c:v>0.222</c:v>
                </c:pt>
                <c:pt idx="3">
                  <c:v>0.214</c:v>
                </c:pt>
                <c:pt idx="4">
                  <c:v>0.46</c:v>
                </c:pt>
                <c:pt idx="5">
                  <c:v>0.49199999999999999</c:v>
                </c:pt>
                <c:pt idx="6">
                  <c:v>0.49199999999999999</c:v>
                </c:pt>
                <c:pt idx="7">
                  <c:v>0.55600000000000005</c:v>
                </c:pt>
                <c:pt idx="8">
                  <c:v>0.70599999999999996</c:v>
                </c:pt>
                <c:pt idx="9">
                  <c:v>0.48399999999999999</c:v>
                </c:pt>
                <c:pt idx="10">
                  <c:v>0.76200000000000001</c:v>
                </c:pt>
                <c:pt idx="11">
                  <c:v>0.65100000000000002</c:v>
                </c:pt>
                <c:pt idx="12">
                  <c:v>0.80200000000000005</c:v>
                </c:pt>
              </c:numCache>
            </c:numRef>
          </c:val>
          <c:extLst>
            <c:ext xmlns:c16="http://schemas.microsoft.com/office/drawing/2014/chart" uri="{C3380CC4-5D6E-409C-BE32-E72D297353CC}">
              <c16:uniqueId val="{00000002-505C-451C-BF8C-B78DDDD5574D}"/>
            </c:ext>
          </c:extLst>
        </c:ser>
        <c:dLbls>
          <c:dLblPos val="outEnd"/>
          <c:showLegendKey val="0"/>
          <c:showVal val="1"/>
          <c:showCatName val="0"/>
          <c:showSerName val="0"/>
          <c:showPercent val="0"/>
          <c:showBubbleSize val="0"/>
        </c:dLbls>
        <c:gapWidth val="65"/>
        <c:axId val="390544128"/>
        <c:axId val="390543736"/>
      </c:barChart>
      <c:catAx>
        <c:axId val="39054412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nl-NL"/>
          </a:p>
        </c:txPr>
        <c:crossAx val="390543736"/>
        <c:crosses val="autoZero"/>
        <c:auto val="1"/>
        <c:lblAlgn val="ctr"/>
        <c:lblOffset val="100"/>
        <c:noMultiLvlLbl val="0"/>
      </c:catAx>
      <c:valAx>
        <c:axId val="390543736"/>
        <c:scaling>
          <c:orientation val="minMax"/>
          <c:max val="1"/>
        </c:scaling>
        <c:delete val="1"/>
        <c:axPos val="b"/>
        <c:numFmt formatCode="0%" sourceLinked="1"/>
        <c:majorTickMark val="none"/>
        <c:minorTickMark val="none"/>
        <c:tickLblPos val="nextTo"/>
        <c:crossAx val="390544128"/>
        <c:crosses val="autoZero"/>
        <c:crossBetween val="between"/>
        <c:majorUnit val="0.2"/>
      </c:valAx>
      <c:spPr>
        <a:noFill/>
        <a:ln>
          <a:noFill/>
        </a:ln>
        <a:effectLst/>
      </c:spPr>
    </c:plotArea>
    <c:legend>
      <c:legendPos val="r"/>
      <c:layout>
        <c:manualLayout>
          <c:xMode val="edge"/>
          <c:yMode val="edge"/>
          <c:x val="0.80965464565307155"/>
          <c:y val="0.72119196580885236"/>
          <c:w val="9.3632506025991005E-2"/>
          <c:h val="0.21818131290266674"/>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175278282871431E-2"/>
          <c:y val="2.9565793414044916E-2"/>
          <c:w val="0.91564944343425714"/>
          <c:h val="0.71850968549139527"/>
        </c:manualLayout>
      </c:layout>
      <c:barChart>
        <c:barDir val="col"/>
        <c:grouping val="percentStacked"/>
        <c:varyColors val="0"/>
        <c:ser>
          <c:idx val="0"/>
          <c:order val="0"/>
          <c:tx>
            <c:strRef>
              <c:f>Blad1!$B$1</c:f>
              <c:strCache>
                <c:ptCount val="1"/>
                <c:pt idx="0">
                  <c:v>Anders</c:v>
                </c:pt>
              </c:strCache>
            </c:strRef>
          </c:tx>
          <c:spPr>
            <a:solidFill>
              <a:srgbClr val="BFBFB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2018</c:v>
                </c:pt>
                <c:pt idx="1">
                  <c:v>2016</c:v>
                </c:pt>
                <c:pt idx="2">
                  <c:v>2014</c:v>
                </c:pt>
              </c:numCache>
            </c:numRef>
          </c:cat>
          <c:val>
            <c:numRef>
              <c:f>Blad1!$B$2:$B$4</c:f>
              <c:numCache>
                <c:formatCode>0%</c:formatCode>
                <c:ptCount val="3"/>
                <c:pt idx="0">
                  <c:v>0.38</c:v>
                </c:pt>
                <c:pt idx="1">
                  <c:v>0.3</c:v>
                </c:pt>
                <c:pt idx="2">
                  <c:v>0.38</c:v>
                </c:pt>
              </c:numCache>
            </c:numRef>
          </c:val>
          <c:extLst>
            <c:ext xmlns:c16="http://schemas.microsoft.com/office/drawing/2014/chart" uri="{C3380CC4-5D6E-409C-BE32-E72D297353CC}">
              <c16:uniqueId val="{00000000-F986-4FB5-A0D9-AC6E757E2D78}"/>
            </c:ext>
          </c:extLst>
        </c:ser>
        <c:ser>
          <c:idx val="1"/>
          <c:order val="1"/>
          <c:tx>
            <c:strRef>
              <c:f>Blad1!$C$1</c:f>
              <c:strCache>
                <c:ptCount val="1"/>
                <c:pt idx="0">
                  <c:v>Nee, gemeenten moeten meer inbreng hebben</c:v>
                </c:pt>
              </c:strCache>
            </c:strRef>
          </c:tx>
          <c:spPr>
            <a:solidFill>
              <a:srgbClr val="E2001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2018</c:v>
                </c:pt>
                <c:pt idx="1">
                  <c:v>2016</c:v>
                </c:pt>
                <c:pt idx="2">
                  <c:v>2014</c:v>
                </c:pt>
              </c:numCache>
            </c:numRef>
          </c:cat>
          <c:val>
            <c:numRef>
              <c:f>Blad1!$C$2:$C$4</c:f>
              <c:numCache>
                <c:formatCode>0%</c:formatCode>
                <c:ptCount val="3"/>
                <c:pt idx="0">
                  <c:v>0.16</c:v>
                </c:pt>
                <c:pt idx="1">
                  <c:v>0.18</c:v>
                </c:pt>
                <c:pt idx="2">
                  <c:v>0.19</c:v>
                </c:pt>
              </c:numCache>
            </c:numRef>
          </c:val>
          <c:extLst>
            <c:ext xmlns:c16="http://schemas.microsoft.com/office/drawing/2014/chart" uri="{C3380CC4-5D6E-409C-BE32-E72D297353CC}">
              <c16:uniqueId val="{00000001-F986-4FB5-A0D9-AC6E757E2D78}"/>
            </c:ext>
          </c:extLst>
        </c:ser>
        <c:ser>
          <c:idx val="2"/>
          <c:order val="2"/>
          <c:tx>
            <c:strRef>
              <c:f>Blad1!$D$1</c:f>
              <c:strCache>
                <c:ptCount val="1"/>
                <c:pt idx="0">
                  <c:v>Nee, gemeenten moeten minder inbreng hebben</c:v>
                </c:pt>
              </c:strCache>
            </c:strRef>
          </c:tx>
          <c:spPr>
            <a:solidFill>
              <a:srgbClr val="EE8B8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2018</c:v>
                </c:pt>
                <c:pt idx="1">
                  <c:v>2016</c:v>
                </c:pt>
                <c:pt idx="2">
                  <c:v>2014</c:v>
                </c:pt>
              </c:numCache>
            </c:numRef>
          </c:cat>
          <c:val>
            <c:numRef>
              <c:f>Blad1!$D$2:$D$4</c:f>
              <c:numCache>
                <c:formatCode>0%</c:formatCode>
                <c:ptCount val="3"/>
                <c:pt idx="0">
                  <c:v>0.02</c:v>
                </c:pt>
                <c:pt idx="1">
                  <c:v>0.02</c:v>
                </c:pt>
                <c:pt idx="2">
                  <c:v>0.03</c:v>
                </c:pt>
              </c:numCache>
            </c:numRef>
          </c:val>
          <c:extLst>
            <c:ext xmlns:c16="http://schemas.microsoft.com/office/drawing/2014/chart" uri="{C3380CC4-5D6E-409C-BE32-E72D297353CC}">
              <c16:uniqueId val="{00000002-F986-4FB5-A0D9-AC6E757E2D78}"/>
            </c:ext>
          </c:extLst>
        </c:ser>
        <c:ser>
          <c:idx val="3"/>
          <c:order val="3"/>
          <c:tx>
            <c:strRef>
              <c:f>Blad1!$E$1</c:f>
              <c:strCache>
                <c:ptCount val="1"/>
                <c:pt idx="0">
                  <c:v>Ja, gemeenten hebben voldoende inbreng</c:v>
                </c:pt>
              </c:strCache>
            </c:strRef>
          </c:tx>
          <c:spPr>
            <a:solidFill>
              <a:srgbClr val="0095D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2018</c:v>
                </c:pt>
                <c:pt idx="1">
                  <c:v>2016</c:v>
                </c:pt>
                <c:pt idx="2">
                  <c:v>2014</c:v>
                </c:pt>
              </c:numCache>
            </c:numRef>
          </c:cat>
          <c:val>
            <c:numRef>
              <c:f>Blad1!$E$2:$E$4</c:f>
              <c:numCache>
                <c:formatCode>0%</c:formatCode>
                <c:ptCount val="3"/>
                <c:pt idx="0">
                  <c:v>0.44</c:v>
                </c:pt>
                <c:pt idx="1">
                  <c:v>0.5</c:v>
                </c:pt>
                <c:pt idx="2">
                  <c:v>0.4</c:v>
                </c:pt>
              </c:numCache>
            </c:numRef>
          </c:val>
          <c:extLst>
            <c:ext xmlns:c16="http://schemas.microsoft.com/office/drawing/2014/chart" uri="{C3380CC4-5D6E-409C-BE32-E72D297353CC}">
              <c16:uniqueId val="{00000003-F986-4FB5-A0D9-AC6E757E2D78}"/>
            </c:ext>
          </c:extLst>
        </c:ser>
        <c:dLbls>
          <c:showLegendKey val="0"/>
          <c:showVal val="0"/>
          <c:showCatName val="0"/>
          <c:showSerName val="0"/>
          <c:showPercent val="0"/>
          <c:showBubbleSize val="0"/>
        </c:dLbls>
        <c:gapWidth val="90"/>
        <c:overlap val="100"/>
        <c:axId val="579736456"/>
        <c:axId val="579739408"/>
      </c:barChart>
      <c:catAx>
        <c:axId val="579736456"/>
        <c:scaling>
          <c:orientation val="minMax"/>
        </c:scaling>
        <c:delete val="1"/>
        <c:axPos val="b"/>
        <c:numFmt formatCode="General" sourceLinked="1"/>
        <c:majorTickMark val="none"/>
        <c:minorTickMark val="none"/>
        <c:tickLblPos val="nextTo"/>
        <c:crossAx val="579739408"/>
        <c:crosses val="autoZero"/>
        <c:auto val="1"/>
        <c:lblAlgn val="ctr"/>
        <c:lblOffset val="100"/>
        <c:noMultiLvlLbl val="0"/>
      </c:catAx>
      <c:valAx>
        <c:axId val="579739408"/>
        <c:scaling>
          <c:orientation val="minMax"/>
        </c:scaling>
        <c:delete val="1"/>
        <c:axPos val="l"/>
        <c:numFmt formatCode="0%" sourceLinked="1"/>
        <c:majorTickMark val="none"/>
        <c:minorTickMark val="none"/>
        <c:tickLblPos val="nextTo"/>
        <c:crossAx val="579736456"/>
        <c:crosses val="autoZero"/>
        <c:crossBetween val="between"/>
      </c:valAx>
      <c:spPr>
        <a:noFill/>
        <a:ln w="25400">
          <a:noFill/>
        </a:ln>
        <a:effectLst/>
      </c:spPr>
    </c:plotArea>
    <c:legend>
      <c:legendPos val="b"/>
      <c:layout>
        <c:manualLayout>
          <c:xMode val="edge"/>
          <c:yMode val="edge"/>
          <c:x val="0"/>
          <c:y val="0.80295604336871362"/>
          <c:w val="1"/>
          <c:h val="0.18100983804698545"/>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nl-N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NL"/>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175278282871431E-2"/>
          <c:y val="2.9565793414044916E-2"/>
          <c:w val="0.62042249545415717"/>
          <c:h val="0.71850968549139527"/>
        </c:manualLayout>
      </c:layout>
      <c:barChart>
        <c:barDir val="col"/>
        <c:grouping val="percentStacked"/>
        <c:varyColors val="0"/>
        <c:ser>
          <c:idx val="0"/>
          <c:order val="0"/>
          <c:tx>
            <c:strRef>
              <c:f>Blad1!$B$1</c:f>
              <c:strCache>
                <c:ptCount val="1"/>
                <c:pt idx="0">
                  <c:v>Anders</c:v>
                </c:pt>
              </c:strCache>
            </c:strRef>
          </c:tx>
          <c:spPr>
            <a:solidFill>
              <a:srgbClr val="BFBFB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Blad1!$A$2:$A$3</c:f>
              <c:numCache>
                <c:formatCode>General</c:formatCode>
                <c:ptCount val="2"/>
                <c:pt idx="0">
                  <c:v>2018</c:v>
                </c:pt>
                <c:pt idx="1">
                  <c:v>2016</c:v>
                </c:pt>
              </c:numCache>
            </c:numRef>
          </c:cat>
          <c:val>
            <c:numRef>
              <c:f>Blad1!$B$2:$B$3</c:f>
              <c:numCache>
                <c:formatCode>0%</c:formatCode>
                <c:ptCount val="2"/>
                <c:pt idx="0">
                  <c:v>0.38</c:v>
                </c:pt>
                <c:pt idx="1">
                  <c:v>0.24</c:v>
                </c:pt>
              </c:numCache>
            </c:numRef>
          </c:val>
          <c:extLst>
            <c:ext xmlns:c16="http://schemas.microsoft.com/office/drawing/2014/chart" uri="{C3380CC4-5D6E-409C-BE32-E72D297353CC}">
              <c16:uniqueId val="{00000000-A980-43FE-B3EC-8F8202D28812}"/>
            </c:ext>
          </c:extLst>
        </c:ser>
        <c:ser>
          <c:idx val="1"/>
          <c:order val="1"/>
          <c:tx>
            <c:strRef>
              <c:f>Blad1!$C$1</c:f>
              <c:strCache>
                <c:ptCount val="1"/>
                <c:pt idx="0">
                  <c:v>Leveranciers moeten meer inbreng hebben</c:v>
                </c:pt>
              </c:strCache>
            </c:strRef>
          </c:tx>
          <c:spPr>
            <a:solidFill>
              <a:srgbClr val="E2001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Blad1!$A$2:$A$3</c:f>
              <c:numCache>
                <c:formatCode>General</c:formatCode>
                <c:ptCount val="2"/>
                <c:pt idx="0">
                  <c:v>2018</c:v>
                </c:pt>
                <c:pt idx="1">
                  <c:v>2016</c:v>
                </c:pt>
              </c:numCache>
            </c:numRef>
          </c:cat>
          <c:val>
            <c:numRef>
              <c:f>Blad1!$C$2:$C$3</c:f>
              <c:numCache>
                <c:formatCode>0%</c:formatCode>
                <c:ptCount val="2"/>
                <c:pt idx="0">
                  <c:v>0.13</c:v>
                </c:pt>
                <c:pt idx="1">
                  <c:v>0.11</c:v>
                </c:pt>
              </c:numCache>
            </c:numRef>
          </c:val>
          <c:extLst>
            <c:ext xmlns:c16="http://schemas.microsoft.com/office/drawing/2014/chart" uri="{C3380CC4-5D6E-409C-BE32-E72D297353CC}">
              <c16:uniqueId val="{00000001-A980-43FE-B3EC-8F8202D28812}"/>
            </c:ext>
          </c:extLst>
        </c:ser>
        <c:ser>
          <c:idx val="2"/>
          <c:order val="2"/>
          <c:tx>
            <c:strRef>
              <c:f>Blad1!$D$1</c:f>
              <c:strCache>
                <c:ptCount val="1"/>
                <c:pt idx="0">
                  <c:v>Leveranciers moeten minder inbreng hebben</c:v>
                </c:pt>
              </c:strCache>
            </c:strRef>
          </c:tx>
          <c:spPr>
            <a:solidFill>
              <a:srgbClr val="EE8B8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Blad1!$A$2:$A$3</c:f>
              <c:numCache>
                <c:formatCode>General</c:formatCode>
                <c:ptCount val="2"/>
                <c:pt idx="0">
                  <c:v>2018</c:v>
                </c:pt>
                <c:pt idx="1">
                  <c:v>2016</c:v>
                </c:pt>
              </c:numCache>
            </c:numRef>
          </c:cat>
          <c:val>
            <c:numRef>
              <c:f>Blad1!$D$2:$D$3</c:f>
              <c:numCache>
                <c:formatCode>0%</c:formatCode>
                <c:ptCount val="2"/>
                <c:pt idx="0">
                  <c:v>0.09</c:v>
                </c:pt>
                <c:pt idx="1">
                  <c:v>0.24</c:v>
                </c:pt>
              </c:numCache>
            </c:numRef>
          </c:val>
          <c:extLst>
            <c:ext xmlns:c16="http://schemas.microsoft.com/office/drawing/2014/chart" uri="{C3380CC4-5D6E-409C-BE32-E72D297353CC}">
              <c16:uniqueId val="{00000002-A980-43FE-B3EC-8F8202D28812}"/>
            </c:ext>
          </c:extLst>
        </c:ser>
        <c:ser>
          <c:idx val="3"/>
          <c:order val="3"/>
          <c:tx>
            <c:strRef>
              <c:f>Blad1!$E$1</c:f>
              <c:strCache>
                <c:ptCount val="1"/>
                <c:pt idx="0">
                  <c:v>Leveranciers hebben voldoende inbreng</c:v>
                </c:pt>
              </c:strCache>
            </c:strRef>
          </c:tx>
          <c:spPr>
            <a:solidFill>
              <a:srgbClr val="0095D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Blad1!$A$2:$A$3</c:f>
              <c:numCache>
                <c:formatCode>General</c:formatCode>
                <c:ptCount val="2"/>
                <c:pt idx="0">
                  <c:v>2018</c:v>
                </c:pt>
                <c:pt idx="1">
                  <c:v>2016</c:v>
                </c:pt>
              </c:numCache>
            </c:numRef>
          </c:cat>
          <c:val>
            <c:numRef>
              <c:f>Blad1!$E$2:$E$3</c:f>
              <c:numCache>
                <c:formatCode>0%</c:formatCode>
                <c:ptCount val="2"/>
                <c:pt idx="0">
                  <c:v>0.3</c:v>
                </c:pt>
                <c:pt idx="1">
                  <c:v>0.41</c:v>
                </c:pt>
              </c:numCache>
            </c:numRef>
          </c:val>
          <c:extLst>
            <c:ext xmlns:c16="http://schemas.microsoft.com/office/drawing/2014/chart" uri="{C3380CC4-5D6E-409C-BE32-E72D297353CC}">
              <c16:uniqueId val="{00000003-A980-43FE-B3EC-8F8202D28812}"/>
            </c:ext>
          </c:extLst>
        </c:ser>
        <c:dLbls>
          <c:showLegendKey val="0"/>
          <c:showVal val="0"/>
          <c:showCatName val="0"/>
          <c:showSerName val="0"/>
          <c:showPercent val="0"/>
          <c:showBubbleSize val="0"/>
        </c:dLbls>
        <c:gapWidth val="90"/>
        <c:overlap val="100"/>
        <c:axId val="579736456"/>
        <c:axId val="579739408"/>
      </c:barChart>
      <c:catAx>
        <c:axId val="579736456"/>
        <c:scaling>
          <c:orientation val="minMax"/>
        </c:scaling>
        <c:delete val="1"/>
        <c:axPos val="b"/>
        <c:numFmt formatCode="General" sourceLinked="1"/>
        <c:majorTickMark val="none"/>
        <c:minorTickMark val="none"/>
        <c:tickLblPos val="nextTo"/>
        <c:crossAx val="579739408"/>
        <c:crosses val="autoZero"/>
        <c:auto val="1"/>
        <c:lblAlgn val="ctr"/>
        <c:lblOffset val="100"/>
        <c:noMultiLvlLbl val="0"/>
      </c:catAx>
      <c:valAx>
        <c:axId val="579739408"/>
        <c:scaling>
          <c:orientation val="minMax"/>
        </c:scaling>
        <c:delete val="1"/>
        <c:axPos val="l"/>
        <c:numFmt formatCode="0%" sourceLinked="1"/>
        <c:majorTickMark val="none"/>
        <c:minorTickMark val="none"/>
        <c:tickLblPos val="nextTo"/>
        <c:crossAx val="579736456"/>
        <c:crosses val="autoZero"/>
        <c:crossBetween val="between"/>
      </c:valAx>
      <c:spPr>
        <a:noFill/>
        <a:ln w="25400">
          <a:noFill/>
        </a:ln>
        <a:effectLst/>
      </c:spPr>
    </c:plotArea>
    <c:legend>
      <c:legendPos val="b"/>
      <c:layout>
        <c:manualLayout>
          <c:xMode val="edge"/>
          <c:yMode val="edge"/>
          <c:x val="0"/>
          <c:y val="0.80295604336871362"/>
          <c:w val="1"/>
          <c:h val="0.18100983804698545"/>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nl-N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NL"/>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3699641462499478"/>
          <c:y val="2.9407451457481981E-2"/>
          <c:w val="0.48880907878097252"/>
          <c:h val="0.95820668849961943"/>
        </c:manualLayout>
      </c:layout>
      <c:barChart>
        <c:barDir val="bar"/>
        <c:grouping val="clustered"/>
        <c:varyColors val="0"/>
        <c:ser>
          <c:idx val="0"/>
          <c:order val="0"/>
          <c:tx>
            <c:strRef>
              <c:f>Blad1!$B$1</c:f>
              <c:strCache>
                <c:ptCount val="1"/>
                <c:pt idx="0">
                  <c:v>2014</c:v>
                </c:pt>
              </c:strCache>
            </c:strRef>
          </c:tx>
          <c:spPr>
            <a:solidFill>
              <a:srgbClr val="03ACE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nl-NL"/>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Blad1!$A$2:$A$14</c:f>
              <c:strCache>
                <c:ptCount val="13"/>
                <c:pt idx="0">
                  <c:v>Geen</c:v>
                </c:pt>
                <c:pt idx="1">
                  <c:v>StUF-testplatform</c:v>
                </c:pt>
                <c:pt idx="2">
                  <c:v>GEMMA eFormulierspecificaties</c:v>
                </c:pt>
                <c:pt idx="3">
                  <c:v>GEMMA Domeinarchitecturen</c:v>
                </c:pt>
                <c:pt idx="4">
                  <c:v>Baseline Informatiehuishouding Gemeenten</c:v>
                </c:pt>
                <c:pt idx="5">
                  <c:v>GEMMA Referentiecomponenten</c:v>
                </c:pt>
                <c:pt idx="6">
                  <c:v>Informatiemodellen (o.a. RSGB, RGBZ)</c:v>
                </c:pt>
                <c:pt idx="7">
                  <c:v>GEMMA Zaaktypencatalogus (ZTC)</c:v>
                </c:pt>
                <c:pt idx="8">
                  <c:v>GIBIT, Leveranciersmanagement en marktstrategie</c:v>
                </c:pt>
                <c:pt idx="9">
                  <c:v>GEMMA Procesarchitectuur</c:v>
                </c:pt>
                <c:pt idx="10">
                  <c:v>StUF-berichtenstandaard</c:v>
                </c:pt>
                <c:pt idx="11">
                  <c:v>GEMMA Informatie-en applicatiearchitectuur</c:v>
                </c:pt>
                <c:pt idx="12">
                  <c:v>Softwarecatalogus</c:v>
                </c:pt>
              </c:strCache>
            </c:strRef>
          </c:cat>
          <c:val>
            <c:numRef>
              <c:f>Blad1!$B$2:$B$14</c:f>
              <c:numCache>
                <c:formatCode>0%</c:formatCode>
                <c:ptCount val="13"/>
                <c:pt idx="0">
                  <c:v>0</c:v>
                </c:pt>
                <c:pt idx="1">
                  <c:v>0.47599999999999998</c:v>
                </c:pt>
                <c:pt idx="2">
                  <c:v>0.49199999999999999</c:v>
                </c:pt>
                <c:pt idx="4">
                  <c:v>0.71399999999999997</c:v>
                </c:pt>
                <c:pt idx="6">
                  <c:v>0.73</c:v>
                </c:pt>
                <c:pt idx="7">
                  <c:v>0.82499999999999996</c:v>
                </c:pt>
                <c:pt idx="9">
                  <c:v>0.746</c:v>
                </c:pt>
                <c:pt idx="10">
                  <c:v>0.88900000000000001</c:v>
                </c:pt>
                <c:pt idx="12">
                  <c:v>0.88900000000000001</c:v>
                </c:pt>
              </c:numCache>
            </c:numRef>
          </c:val>
          <c:extLst>
            <c:ext xmlns:c16="http://schemas.microsoft.com/office/drawing/2014/chart" uri="{C3380CC4-5D6E-409C-BE32-E72D297353CC}">
              <c16:uniqueId val="{00000002-7A2E-4D38-A832-71B6FAC2486E}"/>
            </c:ext>
          </c:extLst>
        </c:ser>
        <c:ser>
          <c:idx val="1"/>
          <c:order val="1"/>
          <c:tx>
            <c:strRef>
              <c:f>Blad1!$C$1</c:f>
              <c:strCache>
                <c:ptCount val="1"/>
                <c:pt idx="0">
                  <c:v>2016</c:v>
                </c:pt>
              </c:strCache>
            </c:strRef>
          </c:tx>
          <c:spPr>
            <a:solidFill>
              <a:srgbClr val="004A9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nl-NL"/>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Blad1!$A$2:$A$14</c:f>
              <c:strCache>
                <c:ptCount val="13"/>
                <c:pt idx="0">
                  <c:v>Geen</c:v>
                </c:pt>
                <c:pt idx="1">
                  <c:v>StUF-testplatform</c:v>
                </c:pt>
                <c:pt idx="2">
                  <c:v>GEMMA eFormulierspecificaties</c:v>
                </c:pt>
                <c:pt idx="3">
                  <c:v>GEMMA Domeinarchitecturen</c:v>
                </c:pt>
                <c:pt idx="4">
                  <c:v>Baseline Informatiehuishouding Gemeenten</c:v>
                </c:pt>
                <c:pt idx="5">
                  <c:v>GEMMA Referentiecomponenten</c:v>
                </c:pt>
                <c:pt idx="6">
                  <c:v>Informatiemodellen (o.a. RSGB, RGBZ)</c:v>
                </c:pt>
                <c:pt idx="7">
                  <c:v>GEMMA Zaaktypencatalogus (ZTC)</c:v>
                </c:pt>
                <c:pt idx="8">
                  <c:v>GIBIT, Leveranciersmanagement en marktstrategie</c:v>
                </c:pt>
                <c:pt idx="9">
                  <c:v>GEMMA Procesarchitectuur</c:v>
                </c:pt>
                <c:pt idx="10">
                  <c:v>StUF-berichtenstandaard</c:v>
                </c:pt>
                <c:pt idx="11">
                  <c:v>GEMMA Informatie-en applicatiearchitectuur</c:v>
                </c:pt>
                <c:pt idx="12">
                  <c:v>Softwarecatalogus</c:v>
                </c:pt>
              </c:strCache>
            </c:strRef>
          </c:cat>
          <c:val>
            <c:numRef>
              <c:f>Blad1!$C$2:$C$14</c:f>
              <c:numCache>
                <c:formatCode>0%</c:formatCode>
                <c:ptCount val="13"/>
                <c:pt idx="0">
                  <c:v>2.1999999999999999E-2</c:v>
                </c:pt>
                <c:pt idx="1">
                  <c:v>0.38300000000000001</c:v>
                </c:pt>
                <c:pt idx="2">
                  <c:v>0.45800000000000002</c:v>
                </c:pt>
                <c:pt idx="4">
                  <c:v>0.67800000000000005</c:v>
                </c:pt>
                <c:pt idx="5">
                  <c:v>0.45400000000000001</c:v>
                </c:pt>
                <c:pt idx="6">
                  <c:v>0.67</c:v>
                </c:pt>
                <c:pt idx="7">
                  <c:v>0.76700000000000002</c:v>
                </c:pt>
                <c:pt idx="9">
                  <c:v>0.749</c:v>
                </c:pt>
                <c:pt idx="10">
                  <c:v>0.78900000000000003</c:v>
                </c:pt>
                <c:pt idx="12">
                  <c:v>0.89400000000000002</c:v>
                </c:pt>
              </c:numCache>
            </c:numRef>
          </c:val>
          <c:extLst>
            <c:ext xmlns:c16="http://schemas.microsoft.com/office/drawing/2014/chart" uri="{C3380CC4-5D6E-409C-BE32-E72D297353CC}">
              <c16:uniqueId val="{00000003-7A2E-4D38-A832-71B6FAC2486E}"/>
            </c:ext>
          </c:extLst>
        </c:ser>
        <c:ser>
          <c:idx val="2"/>
          <c:order val="2"/>
          <c:tx>
            <c:strRef>
              <c:f>Blad1!$D$1</c:f>
              <c:strCache>
                <c:ptCount val="1"/>
                <c:pt idx="0">
                  <c:v>2018</c:v>
                </c:pt>
              </c:strCache>
            </c:strRef>
          </c:tx>
          <c:spPr>
            <a:solidFill>
              <a:srgbClr val="00B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nl-NL"/>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Blad1!$A$2:$A$14</c:f>
              <c:strCache>
                <c:ptCount val="13"/>
                <c:pt idx="0">
                  <c:v>Geen</c:v>
                </c:pt>
                <c:pt idx="1">
                  <c:v>StUF-testplatform</c:v>
                </c:pt>
                <c:pt idx="2">
                  <c:v>GEMMA eFormulierspecificaties</c:v>
                </c:pt>
                <c:pt idx="3">
                  <c:v>GEMMA Domeinarchitecturen</c:v>
                </c:pt>
                <c:pt idx="4">
                  <c:v>Baseline Informatiehuishouding Gemeenten</c:v>
                </c:pt>
                <c:pt idx="5">
                  <c:v>GEMMA Referentiecomponenten</c:v>
                </c:pt>
                <c:pt idx="6">
                  <c:v>Informatiemodellen (o.a. RSGB, RGBZ)</c:v>
                </c:pt>
                <c:pt idx="7">
                  <c:v>GEMMA Zaaktypencatalogus (ZTC)</c:v>
                </c:pt>
                <c:pt idx="8">
                  <c:v>GIBIT, Leveranciersmanagement en marktstrategie</c:v>
                </c:pt>
                <c:pt idx="9">
                  <c:v>GEMMA Procesarchitectuur</c:v>
                </c:pt>
                <c:pt idx="10">
                  <c:v>StUF-berichtenstandaard</c:v>
                </c:pt>
                <c:pt idx="11">
                  <c:v>GEMMA Informatie-en applicatiearchitectuur</c:v>
                </c:pt>
                <c:pt idx="12">
                  <c:v>Softwarecatalogus</c:v>
                </c:pt>
              </c:strCache>
            </c:strRef>
          </c:cat>
          <c:val>
            <c:numRef>
              <c:f>Blad1!$D$2:$D$14</c:f>
              <c:numCache>
                <c:formatCode>0%</c:formatCode>
                <c:ptCount val="13"/>
                <c:pt idx="0">
                  <c:v>0.106</c:v>
                </c:pt>
                <c:pt idx="1">
                  <c:v>0.34</c:v>
                </c:pt>
                <c:pt idx="2">
                  <c:v>0.41099999999999998</c:v>
                </c:pt>
                <c:pt idx="3">
                  <c:v>0.45400000000000001</c:v>
                </c:pt>
                <c:pt idx="4">
                  <c:v>0.60299999999999998</c:v>
                </c:pt>
                <c:pt idx="5">
                  <c:v>0.61699999999999999</c:v>
                </c:pt>
                <c:pt idx="6">
                  <c:v>0.624</c:v>
                </c:pt>
                <c:pt idx="7">
                  <c:v>0.70899999999999996</c:v>
                </c:pt>
                <c:pt idx="8">
                  <c:v>0.70899999999999996</c:v>
                </c:pt>
                <c:pt idx="9">
                  <c:v>0.75900000000000001</c:v>
                </c:pt>
                <c:pt idx="10">
                  <c:v>0.75900000000000001</c:v>
                </c:pt>
                <c:pt idx="11">
                  <c:v>0.77300000000000002</c:v>
                </c:pt>
                <c:pt idx="12">
                  <c:v>0.80900000000000005</c:v>
                </c:pt>
              </c:numCache>
            </c:numRef>
          </c:val>
          <c:extLst>
            <c:ext xmlns:c16="http://schemas.microsoft.com/office/drawing/2014/chart" uri="{C3380CC4-5D6E-409C-BE32-E72D297353CC}">
              <c16:uniqueId val="{00000000-7213-4832-ADF9-FE7CADD0511B}"/>
            </c:ext>
          </c:extLst>
        </c:ser>
        <c:dLbls>
          <c:dLblPos val="outEnd"/>
          <c:showLegendKey val="0"/>
          <c:showVal val="1"/>
          <c:showCatName val="0"/>
          <c:showSerName val="0"/>
          <c:showPercent val="0"/>
          <c:showBubbleSize val="0"/>
        </c:dLbls>
        <c:gapWidth val="65"/>
        <c:axId val="390544128"/>
        <c:axId val="390543736"/>
      </c:barChart>
      <c:catAx>
        <c:axId val="39054412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nl-NL"/>
          </a:p>
        </c:txPr>
        <c:crossAx val="390543736"/>
        <c:crosses val="autoZero"/>
        <c:auto val="1"/>
        <c:lblAlgn val="ctr"/>
        <c:lblOffset val="100"/>
        <c:noMultiLvlLbl val="0"/>
      </c:catAx>
      <c:valAx>
        <c:axId val="390543736"/>
        <c:scaling>
          <c:orientation val="minMax"/>
          <c:max val="1"/>
        </c:scaling>
        <c:delete val="1"/>
        <c:axPos val="b"/>
        <c:numFmt formatCode="0%" sourceLinked="1"/>
        <c:majorTickMark val="none"/>
        <c:minorTickMark val="none"/>
        <c:tickLblPos val="nextTo"/>
        <c:crossAx val="390544128"/>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954976077956096"/>
          <c:y val="2.940739365448649E-2"/>
          <c:w val="0.55756203755746647"/>
          <c:h val="0.88827114442509081"/>
        </c:manualLayout>
      </c:layout>
      <c:barChart>
        <c:barDir val="bar"/>
        <c:grouping val="clustered"/>
        <c:varyColors val="0"/>
        <c:ser>
          <c:idx val="0"/>
          <c:order val="0"/>
          <c:tx>
            <c:strRef>
              <c:f>Blad1!$B$1</c:f>
              <c:strCache>
                <c:ptCount val="1"/>
                <c:pt idx="0">
                  <c:v>2014</c:v>
                </c:pt>
              </c:strCache>
            </c:strRef>
          </c:tx>
          <c:spPr>
            <a:solidFill>
              <a:srgbClr val="03ACE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nl-NL"/>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Blad1!$A$2:$A$8</c:f>
              <c:strCache>
                <c:ptCount val="7"/>
                <c:pt idx="0">
                  <c:v>Geen</c:v>
                </c:pt>
                <c:pt idx="1">
                  <c:v>Anders</c:v>
                </c:pt>
                <c:pt idx="2">
                  <c:v>LinkedIn</c:v>
                </c:pt>
                <c:pt idx="3">
                  <c:v>VNG-site</c:v>
                </c:pt>
                <c:pt idx="4">
                  <c:v>De website van VNG Realisatie</c:v>
                </c:pt>
                <c:pt idx="5">
                  <c:v>Softwarecatalogus</c:v>
                </c:pt>
                <c:pt idx="6">
                  <c:v>GEMMA online</c:v>
                </c:pt>
              </c:strCache>
            </c:strRef>
          </c:cat>
          <c:val>
            <c:numRef>
              <c:f>Blad1!$B$2:$B$8</c:f>
              <c:numCache>
                <c:formatCode>0%</c:formatCode>
                <c:ptCount val="7"/>
                <c:pt idx="0">
                  <c:v>3.2000000000000001E-2</c:v>
                </c:pt>
                <c:pt idx="1">
                  <c:v>0.109</c:v>
                </c:pt>
                <c:pt idx="2">
                  <c:v>0.27</c:v>
                </c:pt>
              </c:numCache>
            </c:numRef>
          </c:val>
          <c:extLst>
            <c:ext xmlns:c16="http://schemas.microsoft.com/office/drawing/2014/chart" uri="{C3380CC4-5D6E-409C-BE32-E72D297353CC}">
              <c16:uniqueId val="{00000000-4763-4062-8B36-D8C05FB5987C}"/>
            </c:ext>
          </c:extLst>
        </c:ser>
        <c:ser>
          <c:idx val="1"/>
          <c:order val="1"/>
          <c:tx>
            <c:strRef>
              <c:f>Blad1!$C$1</c:f>
              <c:strCache>
                <c:ptCount val="1"/>
                <c:pt idx="0">
                  <c:v>2016</c:v>
                </c:pt>
              </c:strCache>
            </c:strRef>
          </c:tx>
          <c:spPr>
            <a:solidFill>
              <a:srgbClr val="004A9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nl-NL"/>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Blad1!$A$2:$A$8</c:f>
              <c:strCache>
                <c:ptCount val="7"/>
                <c:pt idx="0">
                  <c:v>Geen</c:v>
                </c:pt>
                <c:pt idx="1">
                  <c:v>Anders</c:v>
                </c:pt>
                <c:pt idx="2">
                  <c:v>LinkedIn</c:v>
                </c:pt>
                <c:pt idx="3">
                  <c:v>VNG-site</c:v>
                </c:pt>
                <c:pt idx="4">
                  <c:v>De website van VNG Realisatie</c:v>
                </c:pt>
                <c:pt idx="5">
                  <c:v>Softwarecatalogus</c:v>
                </c:pt>
                <c:pt idx="6">
                  <c:v>GEMMA online</c:v>
                </c:pt>
              </c:strCache>
            </c:strRef>
          </c:cat>
          <c:val>
            <c:numRef>
              <c:f>Blad1!$C$2:$C$8</c:f>
              <c:numCache>
                <c:formatCode>0%</c:formatCode>
                <c:ptCount val="7"/>
                <c:pt idx="0">
                  <c:v>4.8000000000000001E-2</c:v>
                </c:pt>
                <c:pt idx="1">
                  <c:v>0.128</c:v>
                </c:pt>
                <c:pt idx="2">
                  <c:v>0.16300000000000001</c:v>
                </c:pt>
                <c:pt idx="3">
                  <c:v>0.317</c:v>
                </c:pt>
                <c:pt idx="6">
                  <c:v>0.59499999999999997</c:v>
                </c:pt>
              </c:numCache>
            </c:numRef>
          </c:val>
          <c:extLst>
            <c:ext xmlns:c16="http://schemas.microsoft.com/office/drawing/2014/chart" uri="{C3380CC4-5D6E-409C-BE32-E72D297353CC}">
              <c16:uniqueId val="{00000001-4763-4062-8B36-D8C05FB5987C}"/>
            </c:ext>
          </c:extLst>
        </c:ser>
        <c:ser>
          <c:idx val="2"/>
          <c:order val="2"/>
          <c:tx>
            <c:strRef>
              <c:f>Blad1!$D$1</c:f>
              <c:strCache>
                <c:ptCount val="1"/>
                <c:pt idx="0">
                  <c:v>2018</c:v>
                </c:pt>
              </c:strCache>
            </c:strRef>
          </c:tx>
          <c:spPr>
            <a:solidFill>
              <a:srgbClr val="00B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nl-NL"/>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Blad1!$A$2:$A$8</c:f>
              <c:strCache>
                <c:ptCount val="7"/>
                <c:pt idx="0">
                  <c:v>Geen</c:v>
                </c:pt>
                <c:pt idx="1">
                  <c:v>Anders</c:v>
                </c:pt>
                <c:pt idx="2">
                  <c:v>LinkedIn</c:v>
                </c:pt>
                <c:pt idx="3">
                  <c:v>VNG-site</c:v>
                </c:pt>
                <c:pt idx="4">
                  <c:v>De website van VNG Realisatie</c:v>
                </c:pt>
                <c:pt idx="5">
                  <c:v>Softwarecatalogus</c:v>
                </c:pt>
                <c:pt idx="6">
                  <c:v>GEMMA online</c:v>
                </c:pt>
              </c:strCache>
            </c:strRef>
          </c:cat>
          <c:val>
            <c:numRef>
              <c:f>Blad1!$D$2:$D$8</c:f>
              <c:numCache>
                <c:formatCode>0%</c:formatCode>
                <c:ptCount val="7"/>
                <c:pt idx="0">
                  <c:v>4.8000000000000001E-2</c:v>
                </c:pt>
                <c:pt idx="1">
                  <c:v>8.6999999999999994E-2</c:v>
                </c:pt>
                <c:pt idx="2">
                  <c:v>0.04</c:v>
                </c:pt>
                <c:pt idx="3">
                  <c:v>0.31</c:v>
                </c:pt>
                <c:pt idx="4">
                  <c:v>0.68300000000000005</c:v>
                </c:pt>
                <c:pt idx="5">
                  <c:v>0.70599999999999996</c:v>
                </c:pt>
                <c:pt idx="6">
                  <c:v>0.78600000000000003</c:v>
                </c:pt>
              </c:numCache>
            </c:numRef>
          </c:val>
          <c:extLst>
            <c:ext xmlns:c16="http://schemas.microsoft.com/office/drawing/2014/chart" uri="{C3380CC4-5D6E-409C-BE32-E72D297353CC}">
              <c16:uniqueId val="{00000000-F466-4F16-A6B2-12E285C25B27}"/>
            </c:ext>
          </c:extLst>
        </c:ser>
        <c:dLbls>
          <c:dLblPos val="outEnd"/>
          <c:showLegendKey val="0"/>
          <c:showVal val="1"/>
          <c:showCatName val="0"/>
          <c:showSerName val="0"/>
          <c:showPercent val="0"/>
          <c:showBubbleSize val="0"/>
        </c:dLbls>
        <c:gapWidth val="40"/>
        <c:axId val="391065064"/>
        <c:axId val="391065456"/>
      </c:barChart>
      <c:catAx>
        <c:axId val="39106506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nl-NL"/>
          </a:p>
        </c:txPr>
        <c:crossAx val="391065456"/>
        <c:crosses val="autoZero"/>
        <c:auto val="1"/>
        <c:lblAlgn val="ctr"/>
        <c:lblOffset val="100"/>
        <c:noMultiLvlLbl val="0"/>
      </c:catAx>
      <c:valAx>
        <c:axId val="391065456"/>
        <c:scaling>
          <c:orientation val="minMax"/>
          <c:max val="1"/>
        </c:scaling>
        <c:delete val="1"/>
        <c:axPos val="b"/>
        <c:numFmt formatCode="0%" sourceLinked="1"/>
        <c:majorTickMark val="none"/>
        <c:minorTickMark val="none"/>
        <c:tickLblPos val="nextTo"/>
        <c:crossAx val="391065064"/>
        <c:crosses val="autoZero"/>
        <c:crossBetween val="between"/>
        <c:majorUnit val="0.2"/>
      </c:valAx>
      <c:spPr>
        <a:noFill/>
        <a:ln>
          <a:noFill/>
        </a:ln>
        <a:effectLst/>
      </c:spPr>
    </c:plotArea>
    <c:legend>
      <c:legendPos val="b"/>
      <c:layout>
        <c:manualLayout>
          <c:xMode val="edge"/>
          <c:yMode val="edge"/>
          <c:x val="0.8928996502455433"/>
          <c:y val="4.2548296166322545E-2"/>
          <c:w val="6.7292684905103484E-2"/>
          <c:h val="0.19352492762706916"/>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282952883674494"/>
          <c:y val="2.940739365448649E-2"/>
          <c:w val="0.63754127909516034"/>
          <c:h val="0.53104929705091575"/>
        </c:manualLayout>
      </c:layout>
      <c:barChart>
        <c:barDir val="bar"/>
        <c:grouping val="percentStacked"/>
        <c:varyColors val="0"/>
        <c:ser>
          <c:idx val="0"/>
          <c:order val="0"/>
          <c:tx>
            <c:strRef>
              <c:f>Blad1!$B$1</c:f>
              <c:strCache>
                <c:ptCount val="1"/>
                <c:pt idx="0">
                  <c:v>Helemaal mee eens</c:v>
                </c:pt>
              </c:strCache>
            </c:strRef>
          </c:tx>
          <c:spPr>
            <a:solidFill>
              <a:srgbClr val="0095D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2014</c:v>
                </c:pt>
                <c:pt idx="1">
                  <c:v>2016</c:v>
                </c:pt>
                <c:pt idx="2">
                  <c:v>2018</c:v>
                </c:pt>
              </c:numCache>
            </c:numRef>
          </c:cat>
          <c:val>
            <c:numRef>
              <c:f>Blad1!$B$2:$B$4</c:f>
              <c:numCache>
                <c:formatCode>General</c:formatCode>
                <c:ptCount val="3"/>
                <c:pt idx="0">
                  <c:v>3</c:v>
                </c:pt>
                <c:pt idx="1">
                  <c:v>4</c:v>
                </c:pt>
                <c:pt idx="2">
                  <c:v>2</c:v>
                </c:pt>
              </c:numCache>
            </c:numRef>
          </c:val>
          <c:extLst>
            <c:ext xmlns:c16="http://schemas.microsoft.com/office/drawing/2014/chart" uri="{C3380CC4-5D6E-409C-BE32-E72D297353CC}">
              <c16:uniqueId val="{00000000-2C02-414B-99C1-315E467880FB}"/>
            </c:ext>
          </c:extLst>
        </c:ser>
        <c:ser>
          <c:idx val="1"/>
          <c:order val="1"/>
          <c:tx>
            <c:strRef>
              <c:f>Blad1!$C$1</c:f>
              <c:strCache>
                <c:ptCount val="1"/>
                <c:pt idx="0">
                  <c:v>Mee eens</c:v>
                </c:pt>
              </c:strCache>
            </c:strRef>
          </c:tx>
          <c:spPr>
            <a:solidFill>
              <a:srgbClr val="7FCDE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2014</c:v>
                </c:pt>
                <c:pt idx="1">
                  <c:v>2016</c:v>
                </c:pt>
                <c:pt idx="2">
                  <c:v>2018</c:v>
                </c:pt>
              </c:numCache>
            </c:numRef>
          </c:cat>
          <c:val>
            <c:numRef>
              <c:f>Blad1!$C$2:$C$4</c:f>
              <c:numCache>
                <c:formatCode>General</c:formatCode>
                <c:ptCount val="3"/>
                <c:pt idx="0">
                  <c:v>52</c:v>
                </c:pt>
                <c:pt idx="1">
                  <c:v>53</c:v>
                </c:pt>
                <c:pt idx="2">
                  <c:v>44</c:v>
                </c:pt>
              </c:numCache>
            </c:numRef>
          </c:val>
          <c:extLst>
            <c:ext xmlns:c16="http://schemas.microsoft.com/office/drawing/2014/chart" uri="{C3380CC4-5D6E-409C-BE32-E72D297353CC}">
              <c16:uniqueId val="{00000001-2C02-414B-99C1-315E467880FB}"/>
            </c:ext>
          </c:extLst>
        </c:ser>
        <c:ser>
          <c:idx val="2"/>
          <c:order val="2"/>
          <c:tx>
            <c:strRef>
              <c:f>Blad1!$D$1</c:f>
              <c:strCache>
                <c:ptCount val="1"/>
                <c:pt idx="0">
                  <c:v>Neutraal: niet mee eens, niet mee oneens</c:v>
                </c:pt>
              </c:strCache>
            </c:strRef>
          </c:tx>
          <c:spPr>
            <a:solidFill>
              <a:schemeClr val="bg1">
                <a:lumMod val="8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2014</c:v>
                </c:pt>
                <c:pt idx="1">
                  <c:v>2016</c:v>
                </c:pt>
                <c:pt idx="2">
                  <c:v>2018</c:v>
                </c:pt>
              </c:numCache>
            </c:numRef>
          </c:cat>
          <c:val>
            <c:numRef>
              <c:f>Blad1!$D$2:$D$4</c:f>
              <c:numCache>
                <c:formatCode>General</c:formatCode>
                <c:ptCount val="3"/>
                <c:pt idx="0">
                  <c:v>40</c:v>
                </c:pt>
                <c:pt idx="1">
                  <c:v>31</c:v>
                </c:pt>
                <c:pt idx="2">
                  <c:v>36</c:v>
                </c:pt>
              </c:numCache>
            </c:numRef>
          </c:val>
          <c:extLst>
            <c:ext xmlns:c16="http://schemas.microsoft.com/office/drawing/2014/chart" uri="{C3380CC4-5D6E-409C-BE32-E72D297353CC}">
              <c16:uniqueId val="{00000002-2C02-414B-99C1-315E467880FB}"/>
            </c:ext>
          </c:extLst>
        </c:ser>
        <c:ser>
          <c:idx val="3"/>
          <c:order val="3"/>
          <c:tx>
            <c:strRef>
              <c:f>Blad1!$E$1</c:f>
              <c:strCache>
                <c:ptCount val="1"/>
                <c:pt idx="0">
                  <c:v>Mee oneens</c:v>
                </c:pt>
              </c:strCache>
            </c:strRef>
          </c:tx>
          <c:spPr>
            <a:solidFill>
              <a:srgbClr val="EE8B8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2014</c:v>
                </c:pt>
                <c:pt idx="1">
                  <c:v>2016</c:v>
                </c:pt>
                <c:pt idx="2">
                  <c:v>2018</c:v>
                </c:pt>
              </c:numCache>
            </c:numRef>
          </c:cat>
          <c:val>
            <c:numRef>
              <c:f>Blad1!$E$2:$E$4</c:f>
              <c:numCache>
                <c:formatCode>General</c:formatCode>
                <c:ptCount val="3"/>
                <c:pt idx="0">
                  <c:v>5</c:v>
                </c:pt>
                <c:pt idx="1">
                  <c:v>11</c:v>
                </c:pt>
                <c:pt idx="2">
                  <c:v>15</c:v>
                </c:pt>
              </c:numCache>
            </c:numRef>
          </c:val>
          <c:extLst>
            <c:ext xmlns:c16="http://schemas.microsoft.com/office/drawing/2014/chart" uri="{C3380CC4-5D6E-409C-BE32-E72D297353CC}">
              <c16:uniqueId val="{00000003-2C02-414B-99C1-315E467880FB}"/>
            </c:ext>
          </c:extLst>
        </c:ser>
        <c:ser>
          <c:idx val="4"/>
          <c:order val="4"/>
          <c:tx>
            <c:strRef>
              <c:f>Blad1!$F$1</c:f>
              <c:strCache>
                <c:ptCount val="1"/>
                <c:pt idx="0">
                  <c:v>Helemaal mee oneens</c:v>
                </c:pt>
              </c:strCache>
            </c:strRef>
          </c:tx>
          <c:spPr>
            <a:solidFill>
              <a:srgbClr val="E2001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2014</c:v>
                </c:pt>
                <c:pt idx="1">
                  <c:v>2016</c:v>
                </c:pt>
                <c:pt idx="2">
                  <c:v>2018</c:v>
                </c:pt>
              </c:numCache>
            </c:numRef>
          </c:cat>
          <c:val>
            <c:numRef>
              <c:f>Blad1!$F$2:$F$4</c:f>
              <c:numCache>
                <c:formatCode>General</c:formatCode>
                <c:ptCount val="3"/>
                <c:pt idx="1">
                  <c:v>1</c:v>
                </c:pt>
                <c:pt idx="2">
                  <c:v>3</c:v>
                </c:pt>
              </c:numCache>
            </c:numRef>
          </c:val>
          <c:extLst>
            <c:ext xmlns:c16="http://schemas.microsoft.com/office/drawing/2014/chart" uri="{C3380CC4-5D6E-409C-BE32-E72D297353CC}">
              <c16:uniqueId val="{00000004-2C02-414B-99C1-315E467880FB}"/>
            </c:ext>
          </c:extLst>
        </c:ser>
        <c:dLbls>
          <c:dLblPos val="ctr"/>
          <c:showLegendKey val="0"/>
          <c:showVal val="1"/>
          <c:showCatName val="0"/>
          <c:showSerName val="0"/>
          <c:showPercent val="0"/>
          <c:showBubbleSize val="0"/>
        </c:dLbls>
        <c:gapWidth val="80"/>
        <c:overlap val="100"/>
        <c:axId val="391066240"/>
        <c:axId val="391067024"/>
      </c:barChart>
      <c:catAx>
        <c:axId val="391066240"/>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nl-NL"/>
          </a:p>
        </c:txPr>
        <c:crossAx val="391067024"/>
        <c:crosses val="autoZero"/>
        <c:auto val="1"/>
        <c:lblAlgn val="ctr"/>
        <c:lblOffset val="100"/>
        <c:noMultiLvlLbl val="0"/>
      </c:catAx>
      <c:valAx>
        <c:axId val="391067024"/>
        <c:scaling>
          <c:orientation val="minMax"/>
        </c:scaling>
        <c:delete val="0"/>
        <c:axPos val="b"/>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nl-NL"/>
          </a:p>
        </c:txPr>
        <c:crossAx val="391066240"/>
        <c:crosses val="autoZero"/>
        <c:crossBetween val="between"/>
        <c:majorUnit val="0.2"/>
      </c:valAx>
      <c:spPr>
        <a:noFill/>
        <a:ln>
          <a:noFill/>
        </a:ln>
        <a:effectLst/>
      </c:spPr>
    </c:plotArea>
    <c:legend>
      <c:legendPos val="b"/>
      <c:layout>
        <c:manualLayout>
          <c:xMode val="edge"/>
          <c:yMode val="edge"/>
          <c:x val="1.3113079036657458E-3"/>
          <c:y val="0.8124114020997858"/>
          <c:w val="0.89378405980307463"/>
          <c:h val="0.15605953778894396"/>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952808676240666E-2"/>
          <c:y val="2.940739365448649E-2"/>
          <c:w val="0.86261996792201368"/>
          <c:h val="0.66524224356003869"/>
        </c:manualLayout>
      </c:layout>
      <c:barChart>
        <c:barDir val="bar"/>
        <c:grouping val="percentStacked"/>
        <c:varyColors val="0"/>
        <c:ser>
          <c:idx val="0"/>
          <c:order val="0"/>
          <c:tx>
            <c:strRef>
              <c:f>Blad1!$B$1</c:f>
              <c:strCache>
                <c:ptCount val="1"/>
                <c:pt idx="0">
                  <c:v>Helemaal mee eens</c:v>
                </c:pt>
              </c:strCache>
            </c:strRef>
          </c:tx>
          <c:spPr>
            <a:solidFill>
              <a:srgbClr val="0095D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2014</c:v>
                </c:pt>
                <c:pt idx="1">
                  <c:v>2016</c:v>
                </c:pt>
                <c:pt idx="2">
                  <c:v>2018</c:v>
                </c:pt>
              </c:numCache>
            </c:numRef>
          </c:cat>
          <c:val>
            <c:numRef>
              <c:f>Blad1!$B$2:$B$4</c:f>
              <c:numCache>
                <c:formatCode>General</c:formatCode>
                <c:ptCount val="3"/>
                <c:pt idx="0">
                  <c:v>3</c:v>
                </c:pt>
                <c:pt idx="1">
                  <c:v>4</c:v>
                </c:pt>
                <c:pt idx="2">
                  <c:v>5</c:v>
                </c:pt>
              </c:numCache>
            </c:numRef>
          </c:val>
          <c:extLst>
            <c:ext xmlns:c16="http://schemas.microsoft.com/office/drawing/2014/chart" uri="{C3380CC4-5D6E-409C-BE32-E72D297353CC}">
              <c16:uniqueId val="{00000000-5EF5-4C41-8ABE-77C8F471BD6A}"/>
            </c:ext>
          </c:extLst>
        </c:ser>
        <c:ser>
          <c:idx val="1"/>
          <c:order val="1"/>
          <c:tx>
            <c:strRef>
              <c:f>Blad1!$C$1</c:f>
              <c:strCache>
                <c:ptCount val="1"/>
                <c:pt idx="0">
                  <c:v>Mee eens</c:v>
                </c:pt>
              </c:strCache>
            </c:strRef>
          </c:tx>
          <c:spPr>
            <a:solidFill>
              <a:srgbClr val="7FCDE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2014</c:v>
                </c:pt>
                <c:pt idx="1">
                  <c:v>2016</c:v>
                </c:pt>
                <c:pt idx="2">
                  <c:v>2018</c:v>
                </c:pt>
              </c:numCache>
            </c:numRef>
          </c:cat>
          <c:val>
            <c:numRef>
              <c:f>Blad1!$C$2:$C$4</c:f>
              <c:numCache>
                <c:formatCode>General</c:formatCode>
                <c:ptCount val="3"/>
                <c:pt idx="0">
                  <c:v>73</c:v>
                </c:pt>
                <c:pt idx="1">
                  <c:v>64</c:v>
                </c:pt>
                <c:pt idx="2">
                  <c:v>58</c:v>
                </c:pt>
              </c:numCache>
            </c:numRef>
          </c:val>
          <c:extLst>
            <c:ext xmlns:c16="http://schemas.microsoft.com/office/drawing/2014/chart" uri="{C3380CC4-5D6E-409C-BE32-E72D297353CC}">
              <c16:uniqueId val="{00000001-5EF5-4C41-8ABE-77C8F471BD6A}"/>
            </c:ext>
          </c:extLst>
        </c:ser>
        <c:ser>
          <c:idx val="2"/>
          <c:order val="2"/>
          <c:tx>
            <c:strRef>
              <c:f>Blad1!$D$1</c:f>
              <c:strCache>
                <c:ptCount val="1"/>
                <c:pt idx="0">
                  <c:v>Neutraal: niet mee eens, niet mee oneens</c:v>
                </c:pt>
              </c:strCache>
            </c:strRef>
          </c:tx>
          <c:spPr>
            <a:solidFill>
              <a:schemeClr val="bg1">
                <a:lumMod val="8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2014</c:v>
                </c:pt>
                <c:pt idx="1">
                  <c:v>2016</c:v>
                </c:pt>
                <c:pt idx="2">
                  <c:v>2018</c:v>
                </c:pt>
              </c:numCache>
            </c:numRef>
          </c:cat>
          <c:val>
            <c:numRef>
              <c:f>Blad1!$D$2:$D$4</c:f>
              <c:numCache>
                <c:formatCode>General</c:formatCode>
                <c:ptCount val="3"/>
                <c:pt idx="0">
                  <c:v>21</c:v>
                </c:pt>
                <c:pt idx="1">
                  <c:v>21</c:v>
                </c:pt>
                <c:pt idx="2">
                  <c:v>25</c:v>
                </c:pt>
              </c:numCache>
            </c:numRef>
          </c:val>
          <c:extLst>
            <c:ext xmlns:c16="http://schemas.microsoft.com/office/drawing/2014/chart" uri="{C3380CC4-5D6E-409C-BE32-E72D297353CC}">
              <c16:uniqueId val="{00000002-5EF5-4C41-8ABE-77C8F471BD6A}"/>
            </c:ext>
          </c:extLst>
        </c:ser>
        <c:ser>
          <c:idx val="3"/>
          <c:order val="3"/>
          <c:tx>
            <c:strRef>
              <c:f>Blad1!$E$1</c:f>
              <c:strCache>
                <c:ptCount val="1"/>
                <c:pt idx="0">
                  <c:v>Mee oneens</c:v>
                </c:pt>
              </c:strCache>
            </c:strRef>
          </c:tx>
          <c:spPr>
            <a:solidFill>
              <a:srgbClr val="EE8B8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2014</c:v>
                </c:pt>
                <c:pt idx="1">
                  <c:v>2016</c:v>
                </c:pt>
                <c:pt idx="2">
                  <c:v>2018</c:v>
                </c:pt>
              </c:numCache>
            </c:numRef>
          </c:cat>
          <c:val>
            <c:numRef>
              <c:f>Blad1!$E$2:$E$4</c:f>
              <c:numCache>
                <c:formatCode>General</c:formatCode>
                <c:ptCount val="3"/>
                <c:pt idx="0">
                  <c:v>3</c:v>
                </c:pt>
                <c:pt idx="1">
                  <c:v>9</c:v>
                </c:pt>
                <c:pt idx="2">
                  <c:v>9</c:v>
                </c:pt>
              </c:numCache>
            </c:numRef>
          </c:val>
          <c:extLst>
            <c:ext xmlns:c16="http://schemas.microsoft.com/office/drawing/2014/chart" uri="{C3380CC4-5D6E-409C-BE32-E72D297353CC}">
              <c16:uniqueId val="{00000003-5EF5-4C41-8ABE-77C8F471BD6A}"/>
            </c:ext>
          </c:extLst>
        </c:ser>
        <c:ser>
          <c:idx val="4"/>
          <c:order val="4"/>
          <c:tx>
            <c:strRef>
              <c:f>Blad1!$F$1</c:f>
              <c:strCache>
                <c:ptCount val="1"/>
                <c:pt idx="0">
                  <c:v>Helemaal mee oneens</c:v>
                </c:pt>
              </c:strCache>
            </c:strRef>
          </c:tx>
          <c:spPr>
            <a:solidFill>
              <a:srgbClr val="E2001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2014</c:v>
                </c:pt>
                <c:pt idx="1">
                  <c:v>2016</c:v>
                </c:pt>
                <c:pt idx="2">
                  <c:v>2018</c:v>
                </c:pt>
              </c:numCache>
            </c:numRef>
          </c:cat>
          <c:val>
            <c:numRef>
              <c:f>Blad1!$F$2:$F$4</c:f>
              <c:numCache>
                <c:formatCode>General</c:formatCode>
                <c:ptCount val="3"/>
                <c:pt idx="1">
                  <c:v>1</c:v>
                </c:pt>
                <c:pt idx="2">
                  <c:v>2</c:v>
                </c:pt>
              </c:numCache>
            </c:numRef>
          </c:val>
          <c:extLst>
            <c:ext xmlns:c16="http://schemas.microsoft.com/office/drawing/2014/chart" uri="{C3380CC4-5D6E-409C-BE32-E72D297353CC}">
              <c16:uniqueId val="{00000004-5EF5-4C41-8ABE-77C8F471BD6A}"/>
            </c:ext>
          </c:extLst>
        </c:ser>
        <c:dLbls>
          <c:dLblPos val="ctr"/>
          <c:showLegendKey val="0"/>
          <c:showVal val="1"/>
          <c:showCatName val="0"/>
          <c:showSerName val="0"/>
          <c:showPercent val="0"/>
          <c:showBubbleSize val="0"/>
        </c:dLbls>
        <c:gapWidth val="80"/>
        <c:overlap val="100"/>
        <c:axId val="391063888"/>
        <c:axId val="391062712"/>
      </c:barChart>
      <c:catAx>
        <c:axId val="391063888"/>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nl-NL"/>
          </a:p>
        </c:txPr>
        <c:crossAx val="391062712"/>
        <c:crosses val="autoZero"/>
        <c:auto val="1"/>
        <c:lblAlgn val="ctr"/>
        <c:lblOffset val="100"/>
        <c:noMultiLvlLbl val="0"/>
      </c:catAx>
      <c:valAx>
        <c:axId val="391062712"/>
        <c:scaling>
          <c:orientation val="minMax"/>
        </c:scaling>
        <c:delete val="1"/>
        <c:axPos val="b"/>
        <c:numFmt formatCode="0%" sourceLinked="1"/>
        <c:majorTickMark val="out"/>
        <c:minorTickMark val="none"/>
        <c:tickLblPos val="nextTo"/>
        <c:crossAx val="391063888"/>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282952883674494"/>
          <c:y val="2.940739365448649E-2"/>
          <c:w val="0.63754127909516034"/>
          <c:h val="0.57834262681470272"/>
        </c:manualLayout>
      </c:layout>
      <c:barChart>
        <c:barDir val="bar"/>
        <c:grouping val="percentStacked"/>
        <c:varyColors val="0"/>
        <c:ser>
          <c:idx val="0"/>
          <c:order val="0"/>
          <c:tx>
            <c:strRef>
              <c:f>Blad1!$B$1</c:f>
              <c:strCache>
                <c:ptCount val="1"/>
                <c:pt idx="0">
                  <c:v>Helemaal mee eens</c:v>
                </c:pt>
              </c:strCache>
            </c:strRef>
          </c:tx>
          <c:spPr>
            <a:solidFill>
              <a:srgbClr val="0095D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Blad1!$A$4</c:f>
              <c:numCache>
                <c:formatCode>General</c:formatCode>
                <c:ptCount val="1"/>
                <c:pt idx="0">
                  <c:v>2018</c:v>
                </c:pt>
              </c:numCache>
            </c:numRef>
          </c:cat>
          <c:val>
            <c:numRef>
              <c:f>Blad1!$B$4</c:f>
              <c:numCache>
                <c:formatCode>General</c:formatCode>
                <c:ptCount val="1"/>
                <c:pt idx="0">
                  <c:v>3</c:v>
                </c:pt>
              </c:numCache>
            </c:numRef>
          </c:val>
          <c:extLst>
            <c:ext xmlns:c16="http://schemas.microsoft.com/office/drawing/2014/chart" uri="{C3380CC4-5D6E-409C-BE32-E72D297353CC}">
              <c16:uniqueId val="{00000000-7FB7-4E80-A228-4E2D0F912213}"/>
            </c:ext>
          </c:extLst>
        </c:ser>
        <c:ser>
          <c:idx val="1"/>
          <c:order val="1"/>
          <c:tx>
            <c:strRef>
              <c:f>Blad1!$C$1</c:f>
              <c:strCache>
                <c:ptCount val="1"/>
                <c:pt idx="0">
                  <c:v>Mee eens</c:v>
                </c:pt>
              </c:strCache>
            </c:strRef>
          </c:tx>
          <c:spPr>
            <a:solidFill>
              <a:srgbClr val="7FCDE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Blad1!$A$4</c:f>
              <c:numCache>
                <c:formatCode>General</c:formatCode>
                <c:ptCount val="1"/>
                <c:pt idx="0">
                  <c:v>2018</c:v>
                </c:pt>
              </c:numCache>
            </c:numRef>
          </c:cat>
          <c:val>
            <c:numRef>
              <c:f>Blad1!$C$4</c:f>
              <c:numCache>
                <c:formatCode>General</c:formatCode>
                <c:ptCount val="1"/>
                <c:pt idx="0">
                  <c:v>50</c:v>
                </c:pt>
              </c:numCache>
            </c:numRef>
          </c:val>
          <c:extLst>
            <c:ext xmlns:c16="http://schemas.microsoft.com/office/drawing/2014/chart" uri="{C3380CC4-5D6E-409C-BE32-E72D297353CC}">
              <c16:uniqueId val="{00000001-7FB7-4E80-A228-4E2D0F912213}"/>
            </c:ext>
          </c:extLst>
        </c:ser>
        <c:ser>
          <c:idx val="2"/>
          <c:order val="2"/>
          <c:tx>
            <c:strRef>
              <c:f>Blad1!$D$1</c:f>
              <c:strCache>
                <c:ptCount val="1"/>
                <c:pt idx="0">
                  <c:v>Neutraal: niet mee eens, niet mee oneens</c:v>
                </c:pt>
              </c:strCache>
            </c:strRef>
          </c:tx>
          <c:spPr>
            <a:solidFill>
              <a:schemeClr val="bg1">
                <a:lumMod val="8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Blad1!$A$4</c:f>
              <c:numCache>
                <c:formatCode>General</c:formatCode>
                <c:ptCount val="1"/>
                <c:pt idx="0">
                  <c:v>2018</c:v>
                </c:pt>
              </c:numCache>
            </c:numRef>
          </c:cat>
          <c:val>
            <c:numRef>
              <c:f>Blad1!$D$4</c:f>
              <c:numCache>
                <c:formatCode>General</c:formatCode>
                <c:ptCount val="1"/>
                <c:pt idx="0">
                  <c:v>36</c:v>
                </c:pt>
              </c:numCache>
            </c:numRef>
          </c:val>
          <c:extLst>
            <c:ext xmlns:c16="http://schemas.microsoft.com/office/drawing/2014/chart" uri="{C3380CC4-5D6E-409C-BE32-E72D297353CC}">
              <c16:uniqueId val="{00000002-7FB7-4E80-A228-4E2D0F912213}"/>
            </c:ext>
          </c:extLst>
        </c:ser>
        <c:ser>
          <c:idx val="3"/>
          <c:order val="3"/>
          <c:tx>
            <c:strRef>
              <c:f>Blad1!$E$1</c:f>
              <c:strCache>
                <c:ptCount val="1"/>
                <c:pt idx="0">
                  <c:v>Mee oneens</c:v>
                </c:pt>
              </c:strCache>
            </c:strRef>
          </c:tx>
          <c:spPr>
            <a:solidFill>
              <a:srgbClr val="EE8B8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Blad1!$A$4</c:f>
              <c:numCache>
                <c:formatCode>General</c:formatCode>
                <c:ptCount val="1"/>
                <c:pt idx="0">
                  <c:v>2018</c:v>
                </c:pt>
              </c:numCache>
            </c:numRef>
          </c:cat>
          <c:val>
            <c:numRef>
              <c:f>Blad1!$E$4</c:f>
              <c:numCache>
                <c:formatCode>General</c:formatCode>
                <c:ptCount val="1"/>
                <c:pt idx="0">
                  <c:v>11</c:v>
                </c:pt>
              </c:numCache>
            </c:numRef>
          </c:val>
          <c:extLst>
            <c:ext xmlns:c16="http://schemas.microsoft.com/office/drawing/2014/chart" uri="{C3380CC4-5D6E-409C-BE32-E72D297353CC}">
              <c16:uniqueId val="{00000003-7FB7-4E80-A228-4E2D0F912213}"/>
            </c:ext>
          </c:extLst>
        </c:ser>
        <c:ser>
          <c:idx val="4"/>
          <c:order val="4"/>
          <c:tx>
            <c:strRef>
              <c:f>Blad1!$F$1</c:f>
              <c:strCache>
                <c:ptCount val="1"/>
                <c:pt idx="0">
                  <c:v>Helemaal mee oneens</c:v>
                </c:pt>
              </c:strCache>
            </c:strRef>
          </c:tx>
          <c:spPr>
            <a:solidFill>
              <a:srgbClr val="E2001A"/>
            </a:solidFill>
            <a:ln>
              <a:noFill/>
            </a:ln>
            <a:effectLst/>
          </c:spPr>
          <c:invertIfNegative val="0"/>
          <c:dLbls>
            <c:delete val="1"/>
          </c:dLbls>
          <c:cat>
            <c:numRef>
              <c:f>Blad1!$A$4</c:f>
              <c:numCache>
                <c:formatCode>General</c:formatCode>
                <c:ptCount val="1"/>
                <c:pt idx="0">
                  <c:v>2018</c:v>
                </c:pt>
              </c:numCache>
            </c:numRef>
          </c:cat>
          <c:val>
            <c:numRef>
              <c:f>Blad1!$F$4</c:f>
              <c:numCache>
                <c:formatCode>General</c:formatCode>
                <c:ptCount val="1"/>
                <c:pt idx="0">
                  <c:v>0</c:v>
                </c:pt>
              </c:numCache>
            </c:numRef>
          </c:val>
          <c:extLst>
            <c:ext xmlns:c16="http://schemas.microsoft.com/office/drawing/2014/chart" uri="{C3380CC4-5D6E-409C-BE32-E72D297353CC}">
              <c16:uniqueId val="{00000004-7FB7-4E80-A228-4E2D0F912213}"/>
            </c:ext>
          </c:extLst>
        </c:ser>
        <c:dLbls>
          <c:dLblPos val="ctr"/>
          <c:showLegendKey val="0"/>
          <c:showVal val="1"/>
          <c:showCatName val="0"/>
          <c:showSerName val="0"/>
          <c:showPercent val="0"/>
          <c:showBubbleSize val="0"/>
        </c:dLbls>
        <c:gapWidth val="80"/>
        <c:overlap val="100"/>
        <c:axId val="391066240"/>
        <c:axId val="391067024"/>
      </c:barChart>
      <c:catAx>
        <c:axId val="391066240"/>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nl-NL"/>
          </a:p>
        </c:txPr>
        <c:crossAx val="391067024"/>
        <c:crosses val="autoZero"/>
        <c:auto val="1"/>
        <c:lblAlgn val="ctr"/>
        <c:lblOffset val="100"/>
        <c:noMultiLvlLbl val="0"/>
      </c:catAx>
      <c:valAx>
        <c:axId val="391067024"/>
        <c:scaling>
          <c:orientation val="minMax"/>
        </c:scaling>
        <c:delete val="1"/>
        <c:axPos val="b"/>
        <c:numFmt formatCode="0%" sourceLinked="1"/>
        <c:majorTickMark val="out"/>
        <c:minorTickMark val="none"/>
        <c:tickLblPos val="nextTo"/>
        <c:crossAx val="391066240"/>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952808676240666E-2"/>
          <c:y val="2.940739365448649E-2"/>
          <c:w val="0.86261996792201368"/>
          <c:h val="0.66524224356003869"/>
        </c:manualLayout>
      </c:layout>
      <c:barChart>
        <c:barDir val="bar"/>
        <c:grouping val="percentStacked"/>
        <c:varyColors val="0"/>
        <c:ser>
          <c:idx val="0"/>
          <c:order val="0"/>
          <c:tx>
            <c:strRef>
              <c:f>Blad1!$B$1</c:f>
              <c:strCache>
                <c:ptCount val="1"/>
                <c:pt idx="0">
                  <c:v>Helemaal mee eens</c:v>
                </c:pt>
              </c:strCache>
            </c:strRef>
          </c:tx>
          <c:spPr>
            <a:solidFill>
              <a:srgbClr val="0095D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2014</c:v>
                </c:pt>
                <c:pt idx="1">
                  <c:v>2016</c:v>
                </c:pt>
                <c:pt idx="2">
                  <c:v>2018</c:v>
                </c:pt>
              </c:numCache>
            </c:numRef>
          </c:cat>
          <c:val>
            <c:numRef>
              <c:f>Blad1!$B$2:$B$4</c:f>
              <c:numCache>
                <c:formatCode>General</c:formatCode>
                <c:ptCount val="3"/>
                <c:pt idx="0">
                  <c:v>7</c:v>
                </c:pt>
                <c:pt idx="1">
                  <c:v>7</c:v>
                </c:pt>
                <c:pt idx="2">
                  <c:v>8</c:v>
                </c:pt>
              </c:numCache>
            </c:numRef>
          </c:val>
          <c:extLst>
            <c:ext xmlns:c16="http://schemas.microsoft.com/office/drawing/2014/chart" uri="{C3380CC4-5D6E-409C-BE32-E72D297353CC}">
              <c16:uniqueId val="{00000000-B40A-4915-9F09-FED25BA45FB4}"/>
            </c:ext>
          </c:extLst>
        </c:ser>
        <c:ser>
          <c:idx val="1"/>
          <c:order val="1"/>
          <c:tx>
            <c:strRef>
              <c:f>Blad1!$C$1</c:f>
              <c:strCache>
                <c:ptCount val="1"/>
                <c:pt idx="0">
                  <c:v>Mee eens</c:v>
                </c:pt>
              </c:strCache>
            </c:strRef>
          </c:tx>
          <c:spPr>
            <a:solidFill>
              <a:srgbClr val="7FCDEA"/>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2014</c:v>
                </c:pt>
                <c:pt idx="1">
                  <c:v>2016</c:v>
                </c:pt>
                <c:pt idx="2">
                  <c:v>2018</c:v>
                </c:pt>
              </c:numCache>
            </c:numRef>
          </c:cat>
          <c:val>
            <c:numRef>
              <c:f>Blad1!$C$2:$C$4</c:f>
              <c:numCache>
                <c:formatCode>General</c:formatCode>
                <c:ptCount val="3"/>
                <c:pt idx="0">
                  <c:v>58</c:v>
                </c:pt>
                <c:pt idx="1">
                  <c:v>60</c:v>
                </c:pt>
                <c:pt idx="2">
                  <c:v>52</c:v>
                </c:pt>
              </c:numCache>
            </c:numRef>
          </c:val>
          <c:extLst>
            <c:ext xmlns:c16="http://schemas.microsoft.com/office/drawing/2014/chart" uri="{C3380CC4-5D6E-409C-BE32-E72D297353CC}">
              <c16:uniqueId val="{00000001-B40A-4915-9F09-FED25BA45FB4}"/>
            </c:ext>
          </c:extLst>
        </c:ser>
        <c:ser>
          <c:idx val="2"/>
          <c:order val="2"/>
          <c:tx>
            <c:strRef>
              <c:f>Blad1!$D$1</c:f>
              <c:strCache>
                <c:ptCount val="1"/>
                <c:pt idx="0">
                  <c:v>Neutraal: niet mee eens, niet mee oneens</c:v>
                </c:pt>
              </c:strCache>
            </c:strRef>
          </c:tx>
          <c:spPr>
            <a:solidFill>
              <a:schemeClr val="bg1">
                <a:lumMod val="8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2014</c:v>
                </c:pt>
                <c:pt idx="1">
                  <c:v>2016</c:v>
                </c:pt>
                <c:pt idx="2">
                  <c:v>2018</c:v>
                </c:pt>
              </c:numCache>
            </c:numRef>
          </c:cat>
          <c:val>
            <c:numRef>
              <c:f>Blad1!$D$2:$D$4</c:f>
              <c:numCache>
                <c:formatCode>General</c:formatCode>
                <c:ptCount val="3"/>
                <c:pt idx="0">
                  <c:v>31</c:v>
                </c:pt>
                <c:pt idx="1">
                  <c:v>25</c:v>
                </c:pt>
                <c:pt idx="2">
                  <c:v>30</c:v>
                </c:pt>
              </c:numCache>
            </c:numRef>
          </c:val>
          <c:extLst>
            <c:ext xmlns:c16="http://schemas.microsoft.com/office/drawing/2014/chart" uri="{C3380CC4-5D6E-409C-BE32-E72D297353CC}">
              <c16:uniqueId val="{00000002-B40A-4915-9F09-FED25BA45FB4}"/>
            </c:ext>
          </c:extLst>
        </c:ser>
        <c:ser>
          <c:idx val="3"/>
          <c:order val="3"/>
          <c:tx>
            <c:strRef>
              <c:f>Blad1!$E$1</c:f>
              <c:strCache>
                <c:ptCount val="1"/>
                <c:pt idx="0">
                  <c:v>Mee oneens</c:v>
                </c:pt>
              </c:strCache>
            </c:strRef>
          </c:tx>
          <c:spPr>
            <a:solidFill>
              <a:srgbClr val="EE8B8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2014</c:v>
                </c:pt>
                <c:pt idx="1">
                  <c:v>2016</c:v>
                </c:pt>
                <c:pt idx="2">
                  <c:v>2018</c:v>
                </c:pt>
              </c:numCache>
            </c:numRef>
          </c:cat>
          <c:val>
            <c:numRef>
              <c:f>Blad1!$E$2:$E$4</c:f>
              <c:numCache>
                <c:formatCode>General</c:formatCode>
                <c:ptCount val="3"/>
                <c:pt idx="0">
                  <c:v>3</c:v>
                </c:pt>
                <c:pt idx="1">
                  <c:v>5</c:v>
                </c:pt>
                <c:pt idx="2">
                  <c:v>11</c:v>
                </c:pt>
              </c:numCache>
            </c:numRef>
          </c:val>
          <c:extLst>
            <c:ext xmlns:c16="http://schemas.microsoft.com/office/drawing/2014/chart" uri="{C3380CC4-5D6E-409C-BE32-E72D297353CC}">
              <c16:uniqueId val="{00000003-B40A-4915-9F09-FED25BA45FB4}"/>
            </c:ext>
          </c:extLst>
        </c:ser>
        <c:ser>
          <c:idx val="4"/>
          <c:order val="4"/>
          <c:tx>
            <c:strRef>
              <c:f>Blad1!$F$1</c:f>
              <c:strCache>
                <c:ptCount val="1"/>
                <c:pt idx="0">
                  <c:v>Helemaal mee oneens</c:v>
                </c:pt>
              </c:strCache>
            </c:strRef>
          </c:tx>
          <c:spPr>
            <a:solidFill>
              <a:srgbClr val="E2001A"/>
            </a:solidFill>
            <a:ln>
              <a:noFill/>
            </a:ln>
            <a:effectLst/>
          </c:spPr>
          <c:invertIfNegative val="0"/>
          <c:dLbls>
            <c:dLbl>
              <c:idx val="2"/>
              <c:delete val="1"/>
              <c:extLst>
                <c:ext xmlns:c15="http://schemas.microsoft.com/office/drawing/2012/chart" uri="{CE6537A1-D6FC-4f65-9D91-7224C49458BB}"/>
                <c:ext xmlns:c16="http://schemas.microsoft.com/office/drawing/2014/chart" uri="{C3380CC4-5D6E-409C-BE32-E72D297353CC}">
                  <c16:uniqueId val="{00000000-295C-4246-9723-293E59A2F00B}"/>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2014</c:v>
                </c:pt>
                <c:pt idx="1">
                  <c:v>2016</c:v>
                </c:pt>
                <c:pt idx="2">
                  <c:v>2018</c:v>
                </c:pt>
              </c:numCache>
            </c:numRef>
          </c:cat>
          <c:val>
            <c:numRef>
              <c:f>Blad1!$F$2:$F$4</c:f>
              <c:numCache>
                <c:formatCode>General</c:formatCode>
                <c:ptCount val="3"/>
                <c:pt idx="0">
                  <c:v>2</c:v>
                </c:pt>
                <c:pt idx="1">
                  <c:v>2</c:v>
                </c:pt>
                <c:pt idx="2">
                  <c:v>0</c:v>
                </c:pt>
              </c:numCache>
            </c:numRef>
          </c:val>
          <c:extLst>
            <c:ext xmlns:c16="http://schemas.microsoft.com/office/drawing/2014/chart" uri="{C3380CC4-5D6E-409C-BE32-E72D297353CC}">
              <c16:uniqueId val="{00000004-B40A-4915-9F09-FED25BA45FB4}"/>
            </c:ext>
          </c:extLst>
        </c:ser>
        <c:dLbls>
          <c:dLblPos val="ctr"/>
          <c:showLegendKey val="0"/>
          <c:showVal val="1"/>
          <c:showCatName val="0"/>
          <c:showSerName val="0"/>
          <c:showPercent val="0"/>
          <c:showBubbleSize val="0"/>
        </c:dLbls>
        <c:gapWidth val="80"/>
        <c:overlap val="100"/>
        <c:axId val="391068592"/>
        <c:axId val="391068984"/>
      </c:barChart>
      <c:catAx>
        <c:axId val="391068592"/>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nl-NL"/>
          </a:p>
        </c:txPr>
        <c:crossAx val="391068984"/>
        <c:crosses val="autoZero"/>
        <c:auto val="1"/>
        <c:lblAlgn val="ctr"/>
        <c:lblOffset val="100"/>
        <c:noMultiLvlLbl val="0"/>
      </c:catAx>
      <c:valAx>
        <c:axId val="391068984"/>
        <c:scaling>
          <c:orientation val="minMax"/>
        </c:scaling>
        <c:delete val="1"/>
        <c:axPos val="b"/>
        <c:numFmt formatCode="0%" sourceLinked="1"/>
        <c:majorTickMark val="out"/>
        <c:minorTickMark val="none"/>
        <c:tickLblPos val="nextTo"/>
        <c:crossAx val="391068592"/>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2175278282871431E-2"/>
          <c:y val="2.9565793414044916E-2"/>
          <c:w val="0.91564944343425714"/>
          <c:h val="0.87350616513963775"/>
        </c:manualLayout>
      </c:layout>
      <c:barChart>
        <c:barDir val="col"/>
        <c:grouping val="percentStacked"/>
        <c:varyColors val="0"/>
        <c:ser>
          <c:idx val="0"/>
          <c:order val="0"/>
          <c:tx>
            <c:strRef>
              <c:f>Blad1!$B$1</c:f>
              <c:strCache>
                <c:ptCount val="1"/>
                <c:pt idx="0">
                  <c:v>Nee, omdat</c:v>
                </c:pt>
              </c:strCache>
            </c:strRef>
          </c:tx>
          <c:spPr>
            <a:solidFill>
              <a:srgbClr val="EE8B8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2018</c:v>
                </c:pt>
                <c:pt idx="1">
                  <c:v>2016</c:v>
                </c:pt>
                <c:pt idx="2">
                  <c:v>2014</c:v>
                </c:pt>
              </c:numCache>
            </c:numRef>
          </c:cat>
          <c:val>
            <c:numRef>
              <c:f>Blad1!$B$2:$B$4</c:f>
              <c:numCache>
                <c:formatCode>0%</c:formatCode>
                <c:ptCount val="3"/>
                <c:pt idx="0">
                  <c:v>0.192</c:v>
                </c:pt>
                <c:pt idx="1">
                  <c:v>0.156</c:v>
                </c:pt>
                <c:pt idx="2">
                  <c:v>0.129</c:v>
                </c:pt>
              </c:numCache>
            </c:numRef>
          </c:val>
          <c:extLst>
            <c:ext xmlns:c16="http://schemas.microsoft.com/office/drawing/2014/chart" uri="{C3380CC4-5D6E-409C-BE32-E72D297353CC}">
              <c16:uniqueId val="{00000000-BD86-4A30-9FAC-16E35399089B}"/>
            </c:ext>
          </c:extLst>
        </c:ser>
        <c:ser>
          <c:idx val="1"/>
          <c:order val="1"/>
          <c:tx>
            <c:strRef>
              <c:f>Blad1!$C$1</c:f>
              <c:strCache>
                <c:ptCount val="1"/>
                <c:pt idx="0">
                  <c:v>Weet niet</c:v>
                </c:pt>
              </c:strCache>
            </c:strRef>
          </c:tx>
          <c:spPr>
            <a:solidFill>
              <a:srgbClr val="BFBFB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2018</c:v>
                </c:pt>
                <c:pt idx="1">
                  <c:v>2016</c:v>
                </c:pt>
                <c:pt idx="2">
                  <c:v>2014</c:v>
                </c:pt>
              </c:numCache>
            </c:numRef>
          </c:cat>
          <c:val>
            <c:numRef>
              <c:f>Blad1!$C$2:$C$4</c:f>
              <c:numCache>
                <c:formatCode>0%</c:formatCode>
                <c:ptCount val="3"/>
                <c:pt idx="0">
                  <c:v>0.3</c:v>
                </c:pt>
                <c:pt idx="1">
                  <c:v>0.28000000000000003</c:v>
                </c:pt>
                <c:pt idx="2">
                  <c:v>0.25800000000000001</c:v>
                </c:pt>
              </c:numCache>
            </c:numRef>
          </c:val>
          <c:extLst>
            <c:ext xmlns:c16="http://schemas.microsoft.com/office/drawing/2014/chart" uri="{C3380CC4-5D6E-409C-BE32-E72D297353CC}">
              <c16:uniqueId val="{00000001-BD86-4A30-9FAC-16E35399089B}"/>
            </c:ext>
          </c:extLst>
        </c:ser>
        <c:ser>
          <c:idx val="2"/>
          <c:order val="2"/>
          <c:tx>
            <c:strRef>
              <c:f>Blad1!$D$1</c:f>
              <c:strCache>
                <c:ptCount val="1"/>
                <c:pt idx="0">
                  <c:v>Ja, omdat</c:v>
                </c:pt>
              </c:strCache>
            </c:strRef>
          </c:tx>
          <c:spPr>
            <a:solidFill>
              <a:srgbClr val="0095D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nl-NL"/>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Blad1!$A$2:$A$4</c:f>
              <c:numCache>
                <c:formatCode>General</c:formatCode>
                <c:ptCount val="3"/>
                <c:pt idx="0">
                  <c:v>2018</c:v>
                </c:pt>
                <c:pt idx="1">
                  <c:v>2016</c:v>
                </c:pt>
                <c:pt idx="2">
                  <c:v>2014</c:v>
                </c:pt>
              </c:numCache>
            </c:numRef>
          </c:cat>
          <c:val>
            <c:numRef>
              <c:f>Blad1!$D$2:$D$4</c:f>
              <c:numCache>
                <c:formatCode>0%</c:formatCode>
                <c:ptCount val="3"/>
                <c:pt idx="0">
                  <c:v>0.50800000000000001</c:v>
                </c:pt>
                <c:pt idx="1">
                  <c:v>0.56399999999999995</c:v>
                </c:pt>
                <c:pt idx="2">
                  <c:v>0.61299999999999999</c:v>
                </c:pt>
              </c:numCache>
            </c:numRef>
          </c:val>
          <c:extLst>
            <c:ext xmlns:c16="http://schemas.microsoft.com/office/drawing/2014/chart" uri="{C3380CC4-5D6E-409C-BE32-E72D297353CC}">
              <c16:uniqueId val="{00000002-BD86-4A30-9FAC-16E35399089B}"/>
            </c:ext>
          </c:extLst>
        </c:ser>
        <c:dLbls>
          <c:showLegendKey val="0"/>
          <c:showVal val="0"/>
          <c:showCatName val="0"/>
          <c:showSerName val="0"/>
          <c:showPercent val="0"/>
          <c:showBubbleSize val="0"/>
        </c:dLbls>
        <c:gapWidth val="90"/>
        <c:overlap val="100"/>
        <c:axId val="579736456"/>
        <c:axId val="579739408"/>
      </c:barChart>
      <c:catAx>
        <c:axId val="579736456"/>
        <c:scaling>
          <c:orientation val="minMax"/>
        </c:scaling>
        <c:delete val="1"/>
        <c:axPos val="b"/>
        <c:numFmt formatCode="General" sourceLinked="1"/>
        <c:majorTickMark val="none"/>
        <c:minorTickMark val="none"/>
        <c:tickLblPos val="nextTo"/>
        <c:crossAx val="579739408"/>
        <c:crosses val="autoZero"/>
        <c:auto val="1"/>
        <c:lblAlgn val="ctr"/>
        <c:lblOffset val="100"/>
        <c:noMultiLvlLbl val="0"/>
      </c:catAx>
      <c:valAx>
        <c:axId val="579739408"/>
        <c:scaling>
          <c:orientation val="minMax"/>
        </c:scaling>
        <c:delete val="1"/>
        <c:axPos val="l"/>
        <c:numFmt formatCode="0%" sourceLinked="1"/>
        <c:majorTickMark val="none"/>
        <c:minorTickMark val="none"/>
        <c:tickLblPos val="nextTo"/>
        <c:crossAx val="579736456"/>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nl-N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NL"/>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771568784023997"/>
          <c:y val="2.9407451457481981E-2"/>
          <c:w val="0.54864861245575891"/>
          <c:h val="0.95820668849961943"/>
        </c:manualLayout>
      </c:layout>
      <c:barChart>
        <c:barDir val="bar"/>
        <c:grouping val="clustered"/>
        <c:varyColors val="0"/>
        <c:ser>
          <c:idx val="0"/>
          <c:order val="0"/>
          <c:tx>
            <c:strRef>
              <c:f>Blad1!$B$1</c:f>
              <c:strCache>
                <c:ptCount val="1"/>
                <c:pt idx="0">
                  <c:v>2014</c:v>
                </c:pt>
              </c:strCache>
            </c:strRef>
          </c:tx>
          <c:spPr>
            <a:solidFill>
              <a:srgbClr val="03ACE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nl-NL"/>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Blad1!$A$2:$A$15</c:f>
              <c:strCache>
                <c:ptCount val="14"/>
                <c:pt idx="0">
                  <c:v>Geen</c:v>
                </c:pt>
                <c:pt idx="1">
                  <c:v>Weet niet</c:v>
                </c:pt>
                <c:pt idx="2">
                  <c:v>GEMMA Domeinarchitecturen</c:v>
                </c:pt>
                <c:pt idx="3">
                  <c:v>StUF-testplatform</c:v>
                </c:pt>
                <c:pt idx="4">
                  <c:v>GEMMA eFormulierspecificaties</c:v>
                </c:pt>
                <c:pt idx="5">
                  <c:v>GEMMA Procesarchitectuur</c:v>
                </c:pt>
                <c:pt idx="6">
                  <c:v>GEMMA Zaaktypencatalogus (ZTC)</c:v>
                </c:pt>
                <c:pt idx="7">
                  <c:v>GEMMA referentiecomponenten</c:v>
                </c:pt>
                <c:pt idx="8">
                  <c:v>GEMMA Informatiearchitectuur</c:v>
                </c:pt>
                <c:pt idx="9">
                  <c:v>Baseline Informatiehuishouding Gemeenten</c:v>
                </c:pt>
                <c:pt idx="10">
                  <c:v>Informatiemodellen (RSGB, RGBZ)</c:v>
                </c:pt>
                <c:pt idx="11">
                  <c:v>Specifieke koppelvlakstandaarden</c:v>
                </c:pt>
                <c:pt idx="12">
                  <c:v>Softwarecatalogus</c:v>
                </c:pt>
                <c:pt idx="13">
                  <c:v>StUF-berichtenstandaard (StUF BG, StuF_ZKN)</c:v>
                </c:pt>
              </c:strCache>
            </c:strRef>
          </c:cat>
          <c:val>
            <c:numRef>
              <c:f>Blad1!$B$2:$B$15</c:f>
              <c:numCache>
                <c:formatCode>0%</c:formatCode>
                <c:ptCount val="14"/>
                <c:pt idx="0">
                  <c:v>8.1000000000000003E-2</c:v>
                </c:pt>
                <c:pt idx="1">
                  <c:v>0</c:v>
                </c:pt>
                <c:pt idx="3">
                  <c:v>0.25800000000000001</c:v>
                </c:pt>
                <c:pt idx="4">
                  <c:v>0.30599999999999999</c:v>
                </c:pt>
                <c:pt idx="5">
                  <c:v>0.30599999999999999</c:v>
                </c:pt>
                <c:pt idx="6">
                  <c:v>0.35499999999999998</c:v>
                </c:pt>
                <c:pt idx="8">
                  <c:v>0.61299999999999999</c:v>
                </c:pt>
                <c:pt idx="9">
                  <c:v>0.21</c:v>
                </c:pt>
                <c:pt idx="10">
                  <c:v>0.53200000000000003</c:v>
                </c:pt>
                <c:pt idx="12">
                  <c:v>0.35499999999999998</c:v>
                </c:pt>
                <c:pt idx="13">
                  <c:v>0.83899999999999997</c:v>
                </c:pt>
              </c:numCache>
            </c:numRef>
          </c:val>
          <c:extLst>
            <c:ext xmlns:c16="http://schemas.microsoft.com/office/drawing/2014/chart" uri="{C3380CC4-5D6E-409C-BE32-E72D297353CC}">
              <c16:uniqueId val="{00000000-AF71-4939-9886-5205793AEA3D}"/>
            </c:ext>
          </c:extLst>
        </c:ser>
        <c:ser>
          <c:idx val="1"/>
          <c:order val="1"/>
          <c:tx>
            <c:strRef>
              <c:f>Blad1!$C$1</c:f>
              <c:strCache>
                <c:ptCount val="1"/>
                <c:pt idx="0">
                  <c:v>2016</c:v>
                </c:pt>
              </c:strCache>
            </c:strRef>
          </c:tx>
          <c:spPr>
            <a:solidFill>
              <a:srgbClr val="004A9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nl-NL"/>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Blad1!$A$2:$A$15</c:f>
              <c:strCache>
                <c:ptCount val="14"/>
                <c:pt idx="0">
                  <c:v>Geen</c:v>
                </c:pt>
                <c:pt idx="1">
                  <c:v>Weet niet</c:v>
                </c:pt>
                <c:pt idx="2">
                  <c:v>GEMMA Domeinarchitecturen</c:v>
                </c:pt>
                <c:pt idx="3">
                  <c:v>StUF-testplatform</c:v>
                </c:pt>
                <c:pt idx="4">
                  <c:v>GEMMA eFormulierspecificaties</c:v>
                </c:pt>
                <c:pt idx="5">
                  <c:v>GEMMA Procesarchitectuur</c:v>
                </c:pt>
                <c:pt idx="6">
                  <c:v>GEMMA Zaaktypencatalogus (ZTC)</c:v>
                </c:pt>
                <c:pt idx="7">
                  <c:v>GEMMA referentiecomponenten</c:v>
                </c:pt>
                <c:pt idx="8">
                  <c:v>GEMMA Informatiearchitectuur</c:v>
                </c:pt>
                <c:pt idx="9">
                  <c:v>Baseline Informatiehuishouding Gemeenten</c:v>
                </c:pt>
                <c:pt idx="10">
                  <c:v>Informatiemodellen (RSGB, RGBZ)</c:v>
                </c:pt>
                <c:pt idx="11">
                  <c:v>Specifieke koppelvlakstandaarden</c:v>
                </c:pt>
                <c:pt idx="12">
                  <c:v>Softwarecatalogus</c:v>
                </c:pt>
                <c:pt idx="13">
                  <c:v>StUF-berichtenstandaard (StUF BG, StuF_ZKN)</c:v>
                </c:pt>
              </c:strCache>
            </c:strRef>
          </c:cat>
          <c:val>
            <c:numRef>
              <c:f>Blad1!$C$2:$C$15</c:f>
              <c:numCache>
                <c:formatCode>0%</c:formatCode>
                <c:ptCount val="14"/>
                <c:pt idx="0">
                  <c:v>5.5E-2</c:v>
                </c:pt>
                <c:pt idx="1">
                  <c:v>0.128</c:v>
                </c:pt>
                <c:pt idx="3">
                  <c:v>0.19700000000000001</c:v>
                </c:pt>
                <c:pt idx="4">
                  <c:v>0.23899999999999999</c:v>
                </c:pt>
                <c:pt idx="5">
                  <c:v>0.17899999999999999</c:v>
                </c:pt>
                <c:pt idx="6">
                  <c:v>0.35799999999999998</c:v>
                </c:pt>
                <c:pt idx="7">
                  <c:v>0.151</c:v>
                </c:pt>
                <c:pt idx="8">
                  <c:v>0.47199999999999998</c:v>
                </c:pt>
                <c:pt idx="9">
                  <c:v>0.27500000000000002</c:v>
                </c:pt>
                <c:pt idx="10">
                  <c:v>0.41699999999999998</c:v>
                </c:pt>
                <c:pt idx="11">
                  <c:v>0.43099999999999999</c:v>
                </c:pt>
                <c:pt idx="12">
                  <c:v>0.41699999999999998</c:v>
                </c:pt>
                <c:pt idx="13">
                  <c:v>0.69299999999999995</c:v>
                </c:pt>
              </c:numCache>
            </c:numRef>
          </c:val>
          <c:extLst>
            <c:ext xmlns:c16="http://schemas.microsoft.com/office/drawing/2014/chart" uri="{C3380CC4-5D6E-409C-BE32-E72D297353CC}">
              <c16:uniqueId val="{00000001-AF71-4939-9886-5205793AEA3D}"/>
            </c:ext>
          </c:extLst>
        </c:ser>
        <c:ser>
          <c:idx val="2"/>
          <c:order val="2"/>
          <c:tx>
            <c:strRef>
              <c:f>Blad1!$D$1</c:f>
              <c:strCache>
                <c:ptCount val="1"/>
                <c:pt idx="0">
                  <c:v>2018</c:v>
                </c:pt>
              </c:strCache>
            </c:strRef>
          </c:tx>
          <c:spPr>
            <a:solidFill>
              <a:srgbClr val="00B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nl-NL"/>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Blad1!$A$2:$A$15</c:f>
              <c:strCache>
                <c:ptCount val="14"/>
                <c:pt idx="0">
                  <c:v>Geen</c:v>
                </c:pt>
                <c:pt idx="1">
                  <c:v>Weet niet</c:v>
                </c:pt>
                <c:pt idx="2">
                  <c:v>GEMMA Domeinarchitecturen</c:v>
                </c:pt>
                <c:pt idx="3">
                  <c:v>StUF-testplatform</c:v>
                </c:pt>
                <c:pt idx="4">
                  <c:v>GEMMA eFormulierspecificaties</c:v>
                </c:pt>
                <c:pt idx="5">
                  <c:v>GEMMA Procesarchitectuur</c:v>
                </c:pt>
                <c:pt idx="6">
                  <c:v>GEMMA Zaaktypencatalogus (ZTC)</c:v>
                </c:pt>
                <c:pt idx="7">
                  <c:v>GEMMA referentiecomponenten</c:v>
                </c:pt>
                <c:pt idx="8">
                  <c:v>GEMMA Informatiearchitectuur</c:v>
                </c:pt>
                <c:pt idx="9">
                  <c:v>Baseline Informatiehuishouding Gemeenten</c:v>
                </c:pt>
                <c:pt idx="10">
                  <c:v>Informatiemodellen (RSGB, RGBZ)</c:v>
                </c:pt>
                <c:pt idx="11">
                  <c:v>Specifieke koppelvlakstandaarden</c:v>
                </c:pt>
                <c:pt idx="12">
                  <c:v>Softwarecatalogus</c:v>
                </c:pt>
                <c:pt idx="13">
                  <c:v>StUF-berichtenstandaard (StUF BG, StuF_ZKN)</c:v>
                </c:pt>
              </c:strCache>
            </c:strRef>
          </c:cat>
          <c:val>
            <c:numRef>
              <c:f>Blad1!$D$2:$D$15</c:f>
              <c:numCache>
                <c:formatCode>0%</c:formatCode>
                <c:ptCount val="14"/>
                <c:pt idx="0">
                  <c:v>5.8000000000000003E-2</c:v>
                </c:pt>
                <c:pt idx="1">
                  <c:v>0.125</c:v>
                </c:pt>
                <c:pt idx="2">
                  <c:v>4.2000000000000003E-2</c:v>
                </c:pt>
                <c:pt idx="3">
                  <c:v>9.1999999999999998E-2</c:v>
                </c:pt>
                <c:pt idx="4">
                  <c:v>0.108</c:v>
                </c:pt>
                <c:pt idx="5">
                  <c:v>0.192</c:v>
                </c:pt>
                <c:pt idx="6">
                  <c:v>0.25800000000000001</c:v>
                </c:pt>
                <c:pt idx="7">
                  <c:v>0.28299999999999997</c:v>
                </c:pt>
                <c:pt idx="8">
                  <c:v>0.35</c:v>
                </c:pt>
                <c:pt idx="9">
                  <c:v>0.35799999999999998</c:v>
                </c:pt>
                <c:pt idx="10">
                  <c:v>0.39200000000000002</c:v>
                </c:pt>
                <c:pt idx="11">
                  <c:v>0.45</c:v>
                </c:pt>
                <c:pt idx="12">
                  <c:v>0.46700000000000003</c:v>
                </c:pt>
                <c:pt idx="13">
                  <c:v>0.65</c:v>
                </c:pt>
              </c:numCache>
            </c:numRef>
          </c:val>
          <c:extLst>
            <c:ext xmlns:c16="http://schemas.microsoft.com/office/drawing/2014/chart" uri="{C3380CC4-5D6E-409C-BE32-E72D297353CC}">
              <c16:uniqueId val="{00000002-AF71-4939-9886-5205793AEA3D}"/>
            </c:ext>
          </c:extLst>
        </c:ser>
        <c:dLbls>
          <c:dLblPos val="outEnd"/>
          <c:showLegendKey val="0"/>
          <c:showVal val="1"/>
          <c:showCatName val="0"/>
          <c:showSerName val="0"/>
          <c:showPercent val="0"/>
          <c:showBubbleSize val="0"/>
        </c:dLbls>
        <c:gapWidth val="65"/>
        <c:axId val="390544128"/>
        <c:axId val="390543736"/>
      </c:barChart>
      <c:catAx>
        <c:axId val="39054412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nl-NL"/>
          </a:p>
        </c:txPr>
        <c:crossAx val="390543736"/>
        <c:crosses val="autoZero"/>
        <c:auto val="1"/>
        <c:lblAlgn val="ctr"/>
        <c:lblOffset val="100"/>
        <c:noMultiLvlLbl val="0"/>
      </c:catAx>
      <c:valAx>
        <c:axId val="390543736"/>
        <c:scaling>
          <c:orientation val="minMax"/>
          <c:max val="1"/>
        </c:scaling>
        <c:delete val="1"/>
        <c:axPos val="b"/>
        <c:numFmt formatCode="0%" sourceLinked="1"/>
        <c:majorTickMark val="none"/>
        <c:minorTickMark val="none"/>
        <c:tickLblPos val="nextTo"/>
        <c:crossAx val="390544128"/>
        <c:crosses val="autoZero"/>
        <c:crossBetween val="between"/>
        <c:majorUnit val="0.2"/>
      </c:valAx>
      <c:spPr>
        <a:noFill/>
        <a:ln>
          <a:noFill/>
        </a:ln>
        <a:effectLst/>
      </c:spPr>
    </c:plotArea>
    <c:legend>
      <c:legendPos val="r"/>
      <c:layout>
        <c:manualLayout>
          <c:xMode val="edge"/>
          <c:yMode val="edge"/>
          <c:x val="0.8899657230545811"/>
          <c:y val="1.7701703980536235E-2"/>
          <c:w val="0.10780498595394163"/>
          <c:h val="0.16571763235953804"/>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4302231" cy="339884"/>
          </a:xfrm>
          <a:prstGeom prst="rect">
            <a:avLst/>
          </a:prstGeom>
        </p:spPr>
        <p:txBody>
          <a:bodyPr vert="horz" lIns="91440" tIns="45720" rIns="91440" bIns="45720" rtlCol="0"/>
          <a:lstStyle>
            <a:lvl1pPr algn="l">
              <a:defRPr sz="1200" smtClean="0"/>
            </a:lvl1pPr>
          </a:lstStyle>
          <a:p>
            <a:pPr>
              <a:defRPr/>
            </a:pPr>
            <a:endParaRPr lang="nl-NL">
              <a:latin typeface="Verdana"/>
              <a:ea typeface="Verdana"/>
              <a:cs typeface="Verdana"/>
            </a:endParaRPr>
          </a:p>
        </p:txBody>
      </p:sp>
      <p:sp>
        <p:nvSpPr>
          <p:cNvPr id="3" name="Tijdelijke aanduiding voor datum 2"/>
          <p:cNvSpPr>
            <a:spLocks noGrp="1"/>
          </p:cNvSpPr>
          <p:nvPr>
            <p:ph type="dt" sz="quarter" idx="1"/>
          </p:nvPr>
        </p:nvSpPr>
        <p:spPr>
          <a:xfrm>
            <a:off x="5624271" y="0"/>
            <a:ext cx="4302231" cy="339884"/>
          </a:xfrm>
          <a:prstGeom prst="rect">
            <a:avLst/>
          </a:prstGeom>
        </p:spPr>
        <p:txBody>
          <a:bodyPr vert="horz" lIns="91440" tIns="45720" rIns="91440" bIns="45720" rtlCol="0"/>
          <a:lstStyle>
            <a:lvl1pPr algn="r">
              <a:defRPr sz="1200" smtClean="0"/>
            </a:lvl1pPr>
          </a:lstStyle>
          <a:p>
            <a:pPr>
              <a:defRPr/>
            </a:pPr>
            <a:fld id="{8C4D298F-7204-634D-A011-AD0458FA4C1E}" type="datetimeFigureOut">
              <a:rPr lang="nl-NL">
                <a:latin typeface="Verdana"/>
                <a:ea typeface="Verdana"/>
                <a:cs typeface="Verdana"/>
              </a:rPr>
              <a:pPr>
                <a:defRPr/>
              </a:pPr>
              <a:t>10-1-2019</a:t>
            </a:fld>
            <a:endParaRPr lang="nl-NL">
              <a:latin typeface="Verdana"/>
              <a:ea typeface="Verdana"/>
              <a:cs typeface="Verdana"/>
            </a:endParaRPr>
          </a:p>
        </p:txBody>
      </p:sp>
      <p:sp>
        <p:nvSpPr>
          <p:cNvPr id="4" name="Tijdelijke aanduiding voor voettekst 3"/>
          <p:cNvSpPr>
            <a:spLocks noGrp="1"/>
          </p:cNvSpPr>
          <p:nvPr>
            <p:ph type="ftr" sz="quarter" idx="2"/>
          </p:nvPr>
        </p:nvSpPr>
        <p:spPr>
          <a:xfrm>
            <a:off x="0" y="6456218"/>
            <a:ext cx="4302231" cy="339884"/>
          </a:xfrm>
          <a:prstGeom prst="rect">
            <a:avLst/>
          </a:prstGeom>
        </p:spPr>
        <p:txBody>
          <a:bodyPr vert="horz" lIns="91440" tIns="45720" rIns="91440" bIns="45720" rtlCol="0" anchor="b"/>
          <a:lstStyle>
            <a:lvl1pPr algn="l">
              <a:defRPr sz="1200" smtClean="0"/>
            </a:lvl1pPr>
          </a:lstStyle>
          <a:p>
            <a:pPr>
              <a:defRPr/>
            </a:pPr>
            <a:endParaRPr lang="nl-NL">
              <a:latin typeface="Verdana"/>
              <a:ea typeface="Verdana"/>
              <a:cs typeface="Verdana"/>
            </a:endParaRPr>
          </a:p>
        </p:txBody>
      </p:sp>
      <p:sp>
        <p:nvSpPr>
          <p:cNvPr id="5" name="Tijdelijke aanduiding voor dianummer 4"/>
          <p:cNvSpPr>
            <a:spLocks noGrp="1"/>
          </p:cNvSpPr>
          <p:nvPr>
            <p:ph type="sldNum" sz="quarter" idx="3"/>
          </p:nvPr>
        </p:nvSpPr>
        <p:spPr>
          <a:xfrm>
            <a:off x="5624271" y="6456218"/>
            <a:ext cx="4302231" cy="339884"/>
          </a:xfrm>
          <a:prstGeom prst="rect">
            <a:avLst/>
          </a:prstGeom>
        </p:spPr>
        <p:txBody>
          <a:bodyPr vert="horz" lIns="91440" tIns="45720" rIns="91440" bIns="45720" rtlCol="0" anchor="b"/>
          <a:lstStyle>
            <a:lvl1pPr algn="r">
              <a:defRPr sz="1200" smtClean="0"/>
            </a:lvl1pPr>
          </a:lstStyle>
          <a:p>
            <a:pPr>
              <a:defRPr/>
            </a:pPr>
            <a:fld id="{012E1066-4ADF-7744-AF60-801CF21545E8}" type="slidenum">
              <a:rPr lang="nl-NL">
                <a:latin typeface="Verdana"/>
                <a:ea typeface="Verdana"/>
                <a:cs typeface="Verdana"/>
              </a:rPr>
              <a:pPr>
                <a:defRPr/>
              </a:pPr>
              <a:t>‹nr.›</a:t>
            </a:fld>
            <a:endParaRPr lang="nl-NL">
              <a:latin typeface="Verdana"/>
              <a:ea typeface="Verdana"/>
              <a:cs typeface="Verdana"/>
            </a:endParaRPr>
          </a:p>
        </p:txBody>
      </p:sp>
    </p:spTree>
    <p:extLst>
      <p:ext uri="{BB962C8B-B14F-4D97-AF65-F5344CB8AC3E}">
        <p14:creationId xmlns:p14="http://schemas.microsoft.com/office/powerpoint/2010/main" val="32517538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231" cy="339884"/>
          </a:xfrm>
          <a:prstGeom prst="rect">
            <a:avLst/>
          </a:prstGeom>
        </p:spPr>
        <p:txBody>
          <a:bodyPr vert="horz" lIns="91440" tIns="45720" rIns="91440" bIns="45720" rtlCol="0"/>
          <a:lstStyle>
            <a:lvl1pPr algn="l" fontAlgn="auto">
              <a:spcBef>
                <a:spcPts val="0"/>
              </a:spcBef>
              <a:spcAft>
                <a:spcPts val="0"/>
              </a:spcAft>
              <a:defRPr sz="1200">
                <a:latin typeface="Verdana"/>
                <a:ea typeface="+mn-ea"/>
                <a:cs typeface="+mn-cs"/>
              </a:defRPr>
            </a:lvl1pPr>
          </a:lstStyle>
          <a:p>
            <a:pPr>
              <a:defRPr/>
            </a:pPr>
            <a:endParaRPr lang="en-US"/>
          </a:p>
        </p:txBody>
      </p:sp>
      <p:sp>
        <p:nvSpPr>
          <p:cNvPr id="3" name="Date Placeholder 2"/>
          <p:cNvSpPr>
            <a:spLocks noGrp="1"/>
          </p:cNvSpPr>
          <p:nvPr>
            <p:ph type="dt" idx="1"/>
          </p:nvPr>
        </p:nvSpPr>
        <p:spPr>
          <a:xfrm>
            <a:off x="5624271" y="0"/>
            <a:ext cx="4302231" cy="339884"/>
          </a:xfrm>
          <a:prstGeom prst="rect">
            <a:avLst/>
          </a:prstGeom>
        </p:spPr>
        <p:txBody>
          <a:bodyPr vert="horz" wrap="square" lIns="91440" tIns="45720" rIns="91440" bIns="45720" numCol="1" anchor="t" anchorCtr="0" compatLnSpc="1">
            <a:prstTxWarp prst="textNoShape">
              <a:avLst/>
            </a:prstTxWarp>
          </a:bodyPr>
          <a:lstStyle>
            <a:lvl1pPr algn="r">
              <a:defRPr sz="1200">
                <a:latin typeface="Verdana"/>
                <a:ea typeface="Verdana"/>
                <a:cs typeface="Verdana"/>
              </a:defRPr>
            </a:lvl1pPr>
          </a:lstStyle>
          <a:p>
            <a:pPr>
              <a:defRPr/>
            </a:pPr>
            <a:fld id="{A9E2FD41-DFB6-1046-8639-4F9A877FD3A1}" type="datetime1">
              <a:rPr lang="en-US"/>
              <a:pPr>
                <a:defRPr/>
              </a:pPr>
              <a:t>1/10/2019</a:t>
            </a:fld>
            <a:endParaRPr lang="en-US"/>
          </a:p>
        </p:txBody>
      </p:sp>
      <p:sp>
        <p:nvSpPr>
          <p:cNvPr id="4" name="Slide Image Placeholder 3"/>
          <p:cNvSpPr>
            <a:spLocks noGrp="1" noRot="1" noChangeAspect="1"/>
          </p:cNvSpPr>
          <p:nvPr>
            <p:ph type="sldImg" idx="2"/>
          </p:nvPr>
        </p:nvSpPr>
        <p:spPr>
          <a:xfrm>
            <a:off x="3162300" y="509588"/>
            <a:ext cx="3603625" cy="254952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992823" y="3228896"/>
            <a:ext cx="7942580" cy="3058954"/>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456218"/>
            <a:ext cx="4302231" cy="339884"/>
          </a:xfrm>
          <a:prstGeom prst="rect">
            <a:avLst/>
          </a:prstGeom>
        </p:spPr>
        <p:txBody>
          <a:bodyPr vert="horz" lIns="91440" tIns="45720" rIns="91440" bIns="45720" rtlCol="0" anchor="b"/>
          <a:lstStyle>
            <a:lvl1pPr algn="l" fontAlgn="auto">
              <a:spcBef>
                <a:spcPts val="0"/>
              </a:spcBef>
              <a:spcAft>
                <a:spcPts val="0"/>
              </a:spcAft>
              <a:defRPr sz="1200">
                <a:latin typeface="Verdana"/>
                <a:ea typeface="+mn-ea"/>
                <a:cs typeface="+mn-cs"/>
              </a:defRPr>
            </a:lvl1pPr>
          </a:lstStyle>
          <a:p>
            <a:pPr>
              <a:defRPr/>
            </a:pPr>
            <a:endParaRPr lang="en-US"/>
          </a:p>
        </p:txBody>
      </p:sp>
      <p:sp>
        <p:nvSpPr>
          <p:cNvPr id="7" name="Slide Number Placeholder 6"/>
          <p:cNvSpPr>
            <a:spLocks noGrp="1"/>
          </p:cNvSpPr>
          <p:nvPr>
            <p:ph type="sldNum" sz="quarter" idx="5"/>
          </p:nvPr>
        </p:nvSpPr>
        <p:spPr>
          <a:xfrm>
            <a:off x="5624271" y="6456218"/>
            <a:ext cx="4302231" cy="339884"/>
          </a:xfrm>
          <a:prstGeom prst="rect">
            <a:avLst/>
          </a:prstGeom>
        </p:spPr>
        <p:txBody>
          <a:bodyPr vert="horz" wrap="square" lIns="91440" tIns="45720" rIns="91440" bIns="45720" numCol="1" anchor="b" anchorCtr="0" compatLnSpc="1">
            <a:prstTxWarp prst="textNoShape">
              <a:avLst/>
            </a:prstTxWarp>
          </a:bodyPr>
          <a:lstStyle>
            <a:lvl1pPr algn="r">
              <a:defRPr sz="1200">
                <a:latin typeface="Verdana"/>
                <a:ea typeface="Verdana"/>
                <a:cs typeface="Verdana"/>
              </a:defRPr>
            </a:lvl1pPr>
          </a:lstStyle>
          <a:p>
            <a:pPr>
              <a:defRPr/>
            </a:pPr>
            <a:fld id="{47AD3BFC-D723-844F-8A63-E34EB4846361}" type="slidenum">
              <a:rPr lang="en-US"/>
              <a:pPr>
                <a:defRPr/>
              </a:pPr>
              <a:t>‹nr.›</a:t>
            </a:fld>
            <a:endParaRPr lang="en-US"/>
          </a:p>
        </p:txBody>
      </p:sp>
    </p:spTree>
    <p:extLst>
      <p:ext uri="{BB962C8B-B14F-4D97-AF65-F5344CB8AC3E}">
        <p14:creationId xmlns:p14="http://schemas.microsoft.com/office/powerpoint/2010/main" val="38340762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500" kern="1200">
        <a:solidFill>
          <a:schemeClr val="tx1"/>
        </a:solidFill>
        <a:latin typeface="Verdana"/>
        <a:ea typeface="ＭＳ Ｐゴシック" charset="-128"/>
        <a:cs typeface="ＭＳ Ｐゴシック" charset="-128"/>
      </a:defRPr>
    </a:lvl1pPr>
    <a:lvl2pPr marL="582613" algn="l" rtl="0" eaLnBrk="0" fontAlgn="base" hangingPunct="0">
      <a:spcBef>
        <a:spcPct val="30000"/>
      </a:spcBef>
      <a:spcAft>
        <a:spcPct val="0"/>
      </a:spcAft>
      <a:defRPr sz="1500" kern="1200">
        <a:solidFill>
          <a:schemeClr val="tx1"/>
        </a:solidFill>
        <a:latin typeface="Verdana"/>
        <a:ea typeface="ＭＳ Ｐゴシック" charset="-128"/>
        <a:cs typeface="+mn-cs"/>
      </a:defRPr>
    </a:lvl2pPr>
    <a:lvl3pPr marL="1166813" algn="l" rtl="0" eaLnBrk="0" fontAlgn="base" hangingPunct="0">
      <a:spcBef>
        <a:spcPct val="30000"/>
      </a:spcBef>
      <a:spcAft>
        <a:spcPct val="0"/>
      </a:spcAft>
      <a:defRPr sz="1500" kern="1200">
        <a:solidFill>
          <a:schemeClr val="tx1"/>
        </a:solidFill>
        <a:latin typeface="Verdana"/>
        <a:ea typeface="ＭＳ Ｐゴシック" charset="-128"/>
        <a:cs typeface="+mn-cs"/>
      </a:defRPr>
    </a:lvl3pPr>
    <a:lvl4pPr marL="1751013" algn="l" rtl="0" eaLnBrk="0" fontAlgn="base" hangingPunct="0">
      <a:spcBef>
        <a:spcPct val="30000"/>
      </a:spcBef>
      <a:spcAft>
        <a:spcPct val="0"/>
      </a:spcAft>
      <a:defRPr sz="1500" kern="1200">
        <a:solidFill>
          <a:schemeClr val="tx1"/>
        </a:solidFill>
        <a:latin typeface="Verdana"/>
        <a:ea typeface="ＭＳ Ｐゴシック" charset="-128"/>
        <a:cs typeface="+mn-cs"/>
      </a:defRPr>
    </a:lvl4pPr>
    <a:lvl5pPr marL="2335213" algn="l" rtl="0" eaLnBrk="0" fontAlgn="base" hangingPunct="0">
      <a:spcBef>
        <a:spcPct val="30000"/>
      </a:spcBef>
      <a:spcAft>
        <a:spcPct val="0"/>
      </a:spcAft>
      <a:defRPr sz="1500" kern="1200">
        <a:solidFill>
          <a:schemeClr val="tx1"/>
        </a:solidFill>
        <a:latin typeface="Verdana"/>
        <a:ea typeface="ＭＳ Ｐゴシック" charset="-128"/>
        <a:cs typeface="+mn-cs"/>
      </a:defRPr>
    </a:lvl5pPr>
    <a:lvl6pPr marL="2920136" algn="l" defTabSz="1168055" rtl="0" eaLnBrk="1" latinLnBrk="0" hangingPunct="1">
      <a:defRPr sz="1500" kern="1200">
        <a:solidFill>
          <a:schemeClr val="tx1"/>
        </a:solidFill>
        <a:latin typeface="+mn-lt"/>
        <a:ea typeface="+mn-ea"/>
        <a:cs typeface="+mn-cs"/>
      </a:defRPr>
    </a:lvl6pPr>
    <a:lvl7pPr marL="3504164" algn="l" defTabSz="1168055" rtl="0" eaLnBrk="1" latinLnBrk="0" hangingPunct="1">
      <a:defRPr sz="1500" kern="1200">
        <a:solidFill>
          <a:schemeClr val="tx1"/>
        </a:solidFill>
        <a:latin typeface="+mn-lt"/>
        <a:ea typeface="+mn-ea"/>
        <a:cs typeface="+mn-cs"/>
      </a:defRPr>
    </a:lvl7pPr>
    <a:lvl8pPr marL="4088191" algn="l" defTabSz="1168055" rtl="0" eaLnBrk="1" latinLnBrk="0" hangingPunct="1">
      <a:defRPr sz="1500" kern="1200">
        <a:solidFill>
          <a:schemeClr val="tx1"/>
        </a:solidFill>
        <a:latin typeface="+mn-lt"/>
        <a:ea typeface="+mn-ea"/>
        <a:cs typeface="+mn-cs"/>
      </a:defRPr>
    </a:lvl8pPr>
    <a:lvl9pPr marL="4672218" algn="l" defTabSz="1168055"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pPr>
              <a:defRPr/>
            </a:pPr>
            <a:fld id="{47AD3BFC-D723-844F-8A63-E34EB4846361}" type="slidenum">
              <a:rPr lang="en-US"/>
              <a:pPr>
                <a:defRPr/>
              </a:pPr>
              <a:t>1</a:t>
            </a:fld>
            <a:endParaRPr lang="en-US"/>
          </a:p>
        </p:txBody>
      </p:sp>
    </p:spTree>
    <p:extLst>
      <p:ext uri="{BB962C8B-B14F-4D97-AF65-F5344CB8AC3E}">
        <p14:creationId xmlns:p14="http://schemas.microsoft.com/office/powerpoint/2010/main" val="39898305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d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Light">
    <p:spTree>
      <p:nvGrpSpPr>
        <p:cNvPr id="1" name=""/>
        <p:cNvGrpSpPr/>
        <p:nvPr/>
      </p:nvGrpSpPr>
      <p:grpSpPr>
        <a:xfrm>
          <a:off x="0" y="0"/>
          <a:ext cx="0" cy="0"/>
          <a:chOff x="0" y="0"/>
          <a:chExt cx="0" cy="0"/>
        </a:xfrm>
      </p:grpSpPr>
      <p:pic>
        <p:nvPicPr>
          <p:cNvPr id="3" name="Afbeelding 2" descr="DR-PP-Rapportage-01.pdf"/>
          <p:cNvPicPr>
            <a:picLocks noChangeAspect="1"/>
          </p:cNvPicPr>
          <p:nvPr userDrawn="1"/>
        </p:nvPicPr>
        <mc:AlternateContent xmlns:mc="http://schemas.openxmlformats.org/markup-compatibility/2006">
          <mc:Choice xmlns="" xmlns:mv="urn:schemas-microsoft-com:mac:vml" xmlns:ma="http://schemas.microsoft.com/office/mac/drawingml/2008/main" Requires="ma">
            <p:blipFill>
              <a:blip r:embed="rId2"/>
              <a:stretch>
                <a:fillRect/>
              </a:stretch>
            </p:blipFill>
          </mc:Choice>
          <mc:Fallback>
            <p:blipFill>
              <a:blip r:embed="rId3"/>
              <a:stretch>
                <a:fillRect/>
              </a:stretch>
            </p:blipFill>
          </mc:Fallback>
        </mc:AlternateContent>
        <p:spPr>
          <a:xfrm>
            <a:off x="0" y="4856"/>
            <a:ext cx="10698353" cy="7560000"/>
          </a:xfrm>
          <a:prstGeom prst="rect">
            <a:avLst/>
          </a:prstGeom>
        </p:spPr>
      </p:pic>
      <p:sp>
        <p:nvSpPr>
          <p:cNvPr id="9" name="Titel 8"/>
          <p:cNvSpPr>
            <a:spLocks noGrp="1"/>
          </p:cNvSpPr>
          <p:nvPr>
            <p:ph type="title" hasCustomPrompt="1"/>
          </p:nvPr>
        </p:nvSpPr>
        <p:spPr>
          <a:xfrm>
            <a:off x="771525" y="1779587"/>
            <a:ext cx="9151938" cy="1773238"/>
          </a:xfrm>
          <a:prstGeom prst="rect">
            <a:avLst/>
          </a:prstGeom>
        </p:spPr>
        <p:txBody>
          <a:bodyPr vert="horz" lIns="0" tIns="180000" rIns="360000" bIns="0"/>
          <a:lstStyle>
            <a:lvl1pPr>
              <a:lnSpc>
                <a:spcPts val="4252"/>
              </a:lnSpc>
              <a:defRPr b="0" baseline="0">
                <a:solidFill>
                  <a:schemeClr val="tx1"/>
                </a:solidFill>
              </a:defRPr>
            </a:lvl1pPr>
          </a:lstStyle>
          <a:p>
            <a:pPr>
              <a:lnSpc>
                <a:spcPts val="4000"/>
              </a:lnSpc>
              <a:defRPr/>
            </a:pPr>
            <a:r>
              <a:rPr lang="nl-NL" sz="3000" b="1">
                <a:solidFill>
                  <a:schemeClr val="bg1"/>
                </a:solidFill>
                <a:latin typeface="Verdana"/>
              </a:rPr>
              <a:t>﻿Rapportage (vet/wit)</a:t>
            </a:r>
            <a:br>
              <a:rPr lang="nl-NL" sz="3000" b="1">
                <a:solidFill>
                  <a:schemeClr val="bg1"/>
                </a:solidFill>
                <a:latin typeface="Verdana"/>
              </a:rPr>
            </a:br>
            <a:r>
              <a:rPr lang="nl-NL" sz="3000" b="1">
                <a:solidFill>
                  <a:schemeClr val="bg1"/>
                </a:solidFill>
                <a:latin typeface="Verdana"/>
              </a:rPr>
              <a:t>Onderzoek (vet/zwart)</a:t>
            </a:r>
            <a:br>
              <a:rPr lang="nl-NL" sz="3000" b="1">
                <a:solidFill>
                  <a:schemeClr val="bg1"/>
                </a:solidFill>
                <a:latin typeface="Verdana"/>
              </a:rPr>
            </a:br>
            <a:r>
              <a:rPr lang="nl-NL" sz="3000" b="1">
                <a:solidFill>
                  <a:schemeClr val="bg1"/>
                </a:solidFill>
                <a:latin typeface="Verdana"/>
              </a:rPr>
              <a:t>Datum (normaal/zwart)</a:t>
            </a:r>
            <a:endParaRPr lang="nl-NL" sz="3000">
              <a:solidFill>
                <a:schemeClr val="bg1"/>
              </a:solidFill>
              <a:latin typeface="Verdana"/>
            </a:endParaRPr>
          </a:p>
        </p:txBody>
      </p:sp>
      <p:sp>
        <p:nvSpPr>
          <p:cNvPr id="13" name="Tijdelijke aanduiding voor afbeelding 12"/>
          <p:cNvSpPr>
            <a:spLocks noGrp="1"/>
          </p:cNvSpPr>
          <p:nvPr>
            <p:ph type="pic" sz="quarter" idx="11" hasCustomPrompt="1"/>
          </p:nvPr>
        </p:nvSpPr>
        <p:spPr>
          <a:xfrm>
            <a:off x="7085013" y="358775"/>
            <a:ext cx="2838450" cy="1289050"/>
          </a:xfrm>
          <a:prstGeom prst="rect">
            <a:avLst/>
          </a:prstGeom>
        </p:spPr>
        <p:txBody>
          <a:bodyPr vert="horz"/>
          <a:lstStyle>
            <a:lvl1pPr>
              <a:buFontTx/>
              <a:buNone/>
              <a:defRPr sz="1000"/>
            </a:lvl1pPr>
          </a:lstStyle>
          <a:p>
            <a:r>
              <a:rPr lang="nl-NL"/>
              <a:t>Afbeelding</a:t>
            </a:r>
          </a:p>
        </p:txBody>
      </p:sp>
      <p:sp>
        <p:nvSpPr>
          <p:cNvPr id="17" name="Tijdelijke aanduiding voor afbeelding 16"/>
          <p:cNvSpPr>
            <a:spLocks noGrp="1"/>
          </p:cNvSpPr>
          <p:nvPr>
            <p:ph type="pic" sz="quarter" idx="12" hasCustomPrompt="1"/>
          </p:nvPr>
        </p:nvSpPr>
        <p:spPr>
          <a:xfrm>
            <a:off x="6182519" y="4391025"/>
            <a:ext cx="1752600" cy="1676400"/>
          </a:xfrm>
          <a:prstGeom prst="rect">
            <a:avLst/>
          </a:prstGeom>
        </p:spPr>
        <p:txBody>
          <a:bodyPr vert="horz" anchor="t" anchorCtr="0"/>
          <a:lstStyle>
            <a:lvl1pPr algn="ctr">
              <a:buFontTx/>
              <a:buNone/>
              <a:defRPr sz="1000"/>
            </a:lvl1pPr>
          </a:lstStyle>
          <a:p>
            <a:r>
              <a:rPr lang="nl-NL"/>
              <a:t>Afbeelding</a:t>
            </a:r>
          </a:p>
        </p:txBody>
      </p:sp>
      <p:sp>
        <p:nvSpPr>
          <p:cNvPr id="19" name="Tijdelijke aanduiding voor tekst 18"/>
          <p:cNvSpPr>
            <a:spLocks noGrp="1"/>
          </p:cNvSpPr>
          <p:nvPr>
            <p:ph type="body" sz="quarter" idx="13" hasCustomPrompt="1"/>
          </p:nvPr>
        </p:nvSpPr>
        <p:spPr>
          <a:xfrm>
            <a:off x="771525" y="5172838"/>
            <a:ext cx="2836863" cy="1637537"/>
          </a:xfrm>
          <a:prstGeom prst="rect">
            <a:avLst/>
          </a:prstGeom>
        </p:spPr>
        <p:txBody>
          <a:bodyPr vert="horz" lIns="360000" tIns="360000" rIns="360000" bIns="360000" anchor="b" anchorCtr="0">
            <a:spAutoFit/>
          </a:bodyPr>
          <a:lstStyle>
            <a:lvl1pPr marL="0" indent="0">
              <a:lnSpc>
                <a:spcPts val="1417"/>
              </a:lnSpc>
              <a:spcBef>
                <a:spcPts val="0"/>
              </a:spcBef>
              <a:buFontTx/>
              <a:buNone/>
              <a:defRPr sz="1000"/>
            </a:lvl1pPr>
            <a:lvl2pPr>
              <a:buFontTx/>
              <a:buNone/>
              <a:defRPr sz="1000"/>
            </a:lvl2pPr>
            <a:lvl3pPr>
              <a:buFontTx/>
              <a:buNone/>
              <a:defRPr sz="1000"/>
            </a:lvl3pPr>
            <a:lvl4pPr>
              <a:buFontTx/>
              <a:buNone/>
              <a:defRPr sz="1000"/>
            </a:lvl4pPr>
            <a:lvl5pPr>
              <a:buFontTx/>
              <a:buNone/>
              <a:defRPr sz="1000"/>
            </a:lvl5pPr>
          </a:lstStyle>
          <a:p>
            <a:pPr>
              <a:lnSpc>
                <a:spcPct val="150000"/>
              </a:lnSpc>
            </a:pPr>
            <a:r>
              <a:rPr lang="nl-NL" sz="1000">
                <a:latin typeface="+mn-lt"/>
              </a:rPr>
              <a:t>﻿In opdracht van: </a:t>
            </a:r>
            <a:br>
              <a:rPr lang="nl-NL" sz="1000">
                <a:latin typeface="+mn-lt"/>
              </a:rPr>
            </a:br>
            <a:r>
              <a:rPr lang="nl-NL" sz="1000">
                <a:latin typeface="+mn-lt"/>
              </a:rPr>
              <a:t>Datum:</a:t>
            </a:r>
            <a:br>
              <a:rPr lang="nl-NL" sz="1000">
                <a:latin typeface="+mn-lt"/>
              </a:rPr>
            </a:br>
            <a:r>
              <a:rPr lang="nl-NL" sz="1000">
                <a:latin typeface="+mn-lt"/>
              </a:rPr>
              <a:t>Projectnummer:</a:t>
            </a:r>
            <a:br>
              <a:rPr lang="nl-NL" sz="1000">
                <a:latin typeface="+mn-lt"/>
              </a:rPr>
            </a:br>
            <a:r>
              <a:rPr lang="nl-NL" sz="1000">
                <a:latin typeface="+mn-lt"/>
              </a:rPr>
              <a:t>Auteurs: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Cyan">
    <p:spTree>
      <p:nvGrpSpPr>
        <p:cNvPr id="1" name=""/>
        <p:cNvGrpSpPr/>
        <p:nvPr/>
      </p:nvGrpSpPr>
      <p:grpSpPr>
        <a:xfrm>
          <a:off x="0" y="0"/>
          <a:ext cx="0" cy="0"/>
          <a:chOff x="0" y="0"/>
          <a:chExt cx="0" cy="0"/>
        </a:xfrm>
      </p:grpSpPr>
      <p:sp>
        <p:nvSpPr>
          <p:cNvPr id="8" name="Slide Number Placeholder 5"/>
          <p:cNvSpPr>
            <a:spLocks noGrp="1"/>
          </p:cNvSpPr>
          <p:nvPr>
            <p:ph type="sldNum" sz="quarter" idx="11"/>
          </p:nvPr>
        </p:nvSpPr>
        <p:spPr/>
        <p:txBody>
          <a:bodyPr/>
          <a:lstStyle>
            <a:lvl1pPr>
              <a:defRPr/>
            </a:lvl1pPr>
          </a:lstStyle>
          <a:p>
            <a:pPr>
              <a:defRPr/>
            </a:pPr>
            <a:fld id="{EFBB089C-3EC7-E142-A0CA-E2985DC170D8}" type="slidenum">
              <a:rPr lang="pl-PL"/>
              <a:pPr>
                <a:defRPr/>
              </a:pPr>
              <a:t>‹nr.›</a:t>
            </a:fld>
            <a:endParaRPr lang="pl-PL"/>
          </a:p>
        </p:txBody>
      </p:sp>
      <p:sp>
        <p:nvSpPr>
          <p:cNvPr id="78" name="Titel 77"/>
          <p:cNvSpPr>
            <a:spLocks noGrp="1"/>
          </p:cNvSpPr>
          <p:nvPr>
            <p:ph type="title"/>
          </p:nvPr>
        </p:nvSpPr>
        <p:spPr>
          <a:xfrm>
            <a:off x="2336800" y="358775"/>
            <a:ext cx="7586663" cy="1416050"/>
          </a:xfrm>
          <a:prstGeom prst="rect">
            <a:avLst/>
          </a:prstGeom>
        </p:spPr>
        <p:txBody>
          <a:bodyPr vert="horz"/>
          <a:lstStyle/>
          <a:p>
            <a:r>
              <a:rPr lang="nl-NL"/>
              <a:t>Titelstijl van model bewerken</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p:cNvSpPr/>
          <p:nvPr userDrawn="1"/>
        </p:nvSpPr>
        <p:spPr>
          <a:xfrm rot="20700000">
            <a:off x="9721850" y="6753225"/>
            <a:ext cx="1347788" cy="1270000"/>
          </a:xfrm>
          <a:prstGeom prst="rect">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lIns="116805" tIns="58403" rIns="116805" bIns="58403" anchor="ctr"/>
          <a:lstStyle/>
          <a:p>
            <a:pPr algn="ctr" fontAlgn="auto">
              <a:spcBef>
                <a:spcPts val="0"/>
              </a:spcBef>
              <a:spcAft>
                <a:spcPts val="0"/>
              </a:spcAft>
              <a:defRPr/>
            </a:pPr>
            <a:endParaRPr lang="en-US"/>
          </a:p>
        </p:txBody>
      </p:sp>
      <p:sp>
        <p:nvSpPr>
          <p:cNvPr id="6" name="Slide Number Placeholder 5"/>
          <p:cNvSpPr>
            <a:spLocks noGrp="1"/>
          </p:cNvSpPr>
          <p:nvPr>
            <p:ph type="sldNum" sz="quarter" idx="4"/>
          </p:nvPr>
        </p:nvSpPr>
        <p:spPr>
          <a:xfrm>
            <a:off x="9909175" y="7010400"/>
            <a:ext cx="546100" cy="403225"/>
          </a:xfrm>
          <a:prstGeom prst="rect">
            <a:avLst/>
          </a:prstGeom>
        </p:spPr>
        <p:txBody>
          <a:bodyPr vert="horz" wrap="square" lIns="116805" tIns="58403" rIns="116805" bIns="58403" numCol="1" anchor="ctr" anchorCtr="0" compatLnSpc="1">
            <a:prstTxWarp prst="textNoShape">
              <a:avLst/>
            </a:prstTxWarp>
          </a:bodyPr>
          <a:lstStyle>
            <a:lvl1pPr algn="r">
              <a:defRPr sz="1600" b="1" i="0">
                <a:solidFill>
                  <a:srgbClr val="404040"/>
                </a:solidFill>
                <a:latin typeface="Verdana"/>
                <a:ea typeface="Verdana"/>
                <a:cs typeface="Verdana"/>
              </a:defRPr>
            </a:lvl1pPr>
          </a:lstStyle>
          <a:p>
            <a:pPr>
              <a:defRPr/>
            </a:pPr>
            <a:fld id="{DB1AE42E-E4C0-384B-9256-C467CA68C6A0}" type="slidenum">
              <a:rPr lang="pl-PL"/>
              <a:pPr>
                <a:defRPr/>
              </a:pPr>
              <a:t>‹nr.›</a:t>
            </a:fld>
            <a:endParaRPr lang="pl-PL"/>
          </a:p>
        </p:txBody>
      </p:sp>
      <p:pic>
        <p:nvPicPr>
          <p:cNvPr id="1030" name="Afbeelding 11" descr="DIRRES-LOGO-BASIS-CMYK-DEF-B-2.ai"/>
          <p:cNvPicPr>
            <a:picLocks noChangeAspect="1"/>
          </p:cNvPicPr>
          <p:nvPr userDrawn="1"/>
        </p:nvPicPr>
        <p:blipFill>
          <a:blip r:embed="rId4"/>
          <a:srcRect/>
          <a:stretch>
            <a:fillRect/>
          </a:stretch>
        </p:blipFill>
        <p:spPr bwMode="auto">
          <a:xfrm>
            <a:off x="276225" y="234950"/>
            <a:ext cx="788473" cy="7381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32" r:id="rId1"/>
    <p:sldLayoutId id="2147483733" r:id="rId2"/>
  </p:sldLayoutIdLst>
  <p:transition/>
  <p:hf hdr="0" dt="0"/>
  <p:txStyles>
    <p:titleStyle>
      <a:lvl1pPr algn="r" rtl="0" eaLnBrk="0" fontAlgn="base" hangingPunct="0">
        <a:spcBef>
          <a:spcPct val="0"/>
        </a:spcBef>
        <a:spcAft>
          <a:spcPct val="0"/>
        </a:spcAft>
        <a:defRPr sz="3000" b="1" kern="1200">
          <a:solidFill>
            <a:srgbClr val="E2001A"/>
          </a:solidFill>
          <a:latin typeface="Verdana"/>
          <a:ea typeface="ＭＳ Ｐゴシック" charset="-128"/>
          <a:cs typeface="ＭＳ Ｐゴシック" charset="-128"/>
        </a:defRPr>
      </a:lvl1pPr>
      <a:lvl2pPr algn="r" rtl="0" eaLnBrk="0" fontAlgn="base" hangingPunct="0">
        <a:spcBef>
          <a:spcPct val="0"/>
        </a:spcBef>
        <a:spcAft>
          <a:spcPct val="0"/>
        </a:spcAft>
        <a:defRPr sz="3000" b="1">
          <a:solidFill>
            <a:srgbClr val="E2001A"/>
          </a:solidFill>
          <a:latin typeface="Verdana" charset="0"/>
          <a:ea typeface="ＭＳ Ｐゴシック" charset="-128"/>
          <a:cs typeface="ＭＳ Ｐゴシック" charset="-128"/>
        </a:defRPr>
      </a:lvl2pPr>
      <a:lvl3pPr algn="r" rtl="0" eaLnBrk="0" fontAlgn="base" hangingPunct="0">
        <a:spcBef>
          <a:spcPct val="0"/>
        </a:spcBef>
        <a:spcAft>
          <a:spcPct val="0"/>
        </a:spcAft>
        <a:defRPr sz="3000" b="1">
          <a:solidFill>
            <a:srgbClr val="E2001A"/>
          </a:solidFill>
          <a:latin typeface="Verdana" charset="0"/>
          <a:ea typeface="ＭＳ Ｐゴシック" charset="-128"/>
          <a:cs typeface="ＭＳ Ｐゴシック" charset="-128"/>
        </a:defRPr>
      </a:lvl3pPr>
      <a:lvl4pPr algn="r" rtl="0" eaLnBrk="0" fontAlgn="base" hangingPunct="0">
        <a:spcBef>
          <a:spcPct val="0"/>
        </a:spcBef>
        <a:spcAft>
          <a:spcPct val="0"/>
        </a:spcAft>
        <a:defRPr sz="3000" b="1">
          <a:solidFill>
            <a:srgbClr val="E2001A"/>
          </a:solidFill>
          <a:latin typeface="Verdana" charset="0"/>
          <a:ea typeface="ＭＳ Ｐゴシック" charset="-128"/>
          <a:cs typeface="ＭＳ Ｐゴシック" charset="-128"/>
        </a:defRPr>
      </a:lvl4pPr>
      <a:lvl5pPr algn="r" rtl="0" eaLnBrk="0" fontAlgn="base" hangingPunct="0">
        <a:spcBef>
          <a:spcPct val="0"/>
        </a:spcBef>
        <a:spcAft>
          <a:spcPct val="0"/>
        </a:spcAft>
        <a:defRPr sz="3000" b="1">
          <a:solidFill>
            <a:srgbClr val="E2001A"/>
          </a:solidFill>
          <a:latin typeface="Verdana" charset="0"/>
          <a:ea typeface="ＭＳ Ｐゴシック" charset="-128"/>
          <a:cs typeface="ＭＳ Ｐゴシック" charset="-128"/>
        </a:defRPr>
      </a:lvl5pPr>
      <a:lvl6pPr marL="584027" algn="r" rtl="0" fontAlgn="base">
        <a:spcBef>
          <a:spcPct val="0"/>
        </a:spcBef>
        <a:spcAft>
          <a:spcPct val="0"/>
        </a:spcAft>
        <a:defRPr sz="3600">
          <a:solidFill>
            <a:srgbClr val="404040"/>
          </a:solidFill>
          <a:latin typeface="Static Bold" charset="0"/>
        </a:defRPr>
      </a:lvl6pPr>
      <a:lvl7pPr marL="1168055" algn="r" rtl="0" fontAlgn="base">
        <a:spcBef>
          <a:spcPct val="0"/>
        </a:spcBef>
        <a:spcAft>
          <a:spcPct val="0"/>
        </a:spcAft>
        <a:defRPr sz="3600">
          <a:solidFill>
            <a:srgbClr val="404040"/>
          </a:solidFill>
          <a:latin typeface="Static Bold" charset="0"/>
        </a:defRPr>
      </a:lvl7pPr>
      <a:lvl8pPr marL="1752082" algn="r" rtl="0" fontAlgn="base">
        <a:spcBef>
          <a:spcPct val="0"/>
        </a:spcBef>
        <a:spcAft>
          <a:spcPct val="0"/>
        </a:spcAft>
        <a:defRPr sz="3600">
          <a:solidFill>
            <a:srgbClr val="404040"/>
          </a:solidFill>
          <a:latin typeface="Static Bold" charset="0"/>
        </a:defRPr>
      </a:lvl8pPr>
      <a:lvl9pPr marL="2336109" algn="r" rtl="0" fontAlgn="base">
        <a:spcBef>
          <a:spcPct val="0"/>
        </a:spcBef>
        <a:spcAft>
          <a:spcPct val="0"/>
        </a:spcAft>
        <a:defRPr sz="3600">
          <a:solidFill>
            <a:srgbClr val="404040"/>
          </a:solidFill>
          <a:latin typeface="Static Bold" charset="0"/>
        </a:defRPr>
      </a:lvl9pPr>
    </p:titleStyle>
    <p:bodyStyle>
      <a:lvl1pPr marL="436563" indent="-436563" algn="l" rtl="0" eaLnBrk="0" fontAlgn="base" hangingPunct="0">
        <a:spcBef>
          <a:spcPct val="20000"/>
        </a:spcBef>
        <a:spcAft>
          <a:spcPct val="0"/>
        </a:spcAft>
        <a:buFont typeface="Arial" charset="0"/>
        <a:buChar char="•"/>
        <a:defRPr sz="3100" kern="1200">
          <a:solidFill>
            <a:srgbClr val="404040"/>
          </a:solidFill>
          <a:latin typeface="+mn-lt"/>
          <a:ea typeface="ＭＳ Ｐゴシック" charset="-128"/>
          <a:cs typeface="ＭＳ Ｐゴシック" charset="-128"/>
        </a:defRPr>
      </a:lvl1pPr>
      <a:lvl2pPr marL="947738" indent="-363538" algn="l" rtl="0" eaLnBrk="0" fontAlgn="base" hangingPunct="0">
        <a:spcBef>
          <a:spcPct val="20000"/>
        </a:spcBef>
        <a:spcAft>
          <a:spcPct val="0"/>
        </a:spcAft>
        <a:buFont typeface="Arial" charset="0"/>
        <a:buChar char="–"/>
        <a:defRPr sz="2600" kern="1200">
          <a:solidFill>
            <a:srgbClr val="404040"/>
          </a:solidFill>
          <a:latin typeface="+mn-lt"/>
          <a:ea typeface="ＭＳ Ｐゴシック" charset="-128"/>
          <a:cs typeface="+mn-cs"/>
        </a:defRPr>
      </a:lvl2pPr>
      <a:lvl3pPr marL="1458913" indent="-290513" algn="l" rtl="0" eaLnBrk="0" fontAlgn="base" hangingPunct="0">
        <a:spcBef>
          <a:spcPct val="20000"/>
        </a:spcBef>
        <a:spcAft>
          <a:spcPct val="0"/>
        </a:spcAft>
        <a:buFont typeface="Arial" charset="0"/>
        <a:buChar char="•"/>
        <a:defRPr kern="1200">
          <a:solidFill>
            <a:srgbClr val="404040"/>
          </a:solidFill>
          <a:latin typeface="+mn-lt"/>
          <a:ea typeface="ＭＳ Ｐゴシック" charset="-128"/>
          <a:cs typeface="+mn-cs"/>
        </a:defRPr>
      </a:lvl3pPr>
      <a:lvl4pPr marL="2043113" indent="-290513" algn="l" rtl="0" eaLnBrk="0" fontAlgn="base" hangingPunct="0">
        <a:spcBef>
          <a:spcPct val="20000"/>
        </a:spcBef>
        <a:spcAft>
          <a:spcPct val="0"/>
        </a:spcAft>
        <a:buFont typeface="Arial" charset="0"/>
        <a:buChar char="–"/>
        <a:defRPr sz="2600" kern="1200">
          <a:solidFill>
            <a:srgbClr val="273F4C"/>
          </a:solidFill>
          <a:latin typeface="+mn-lt"/>
          <a:ea typeface="ＭＳ Ｐゴシック" charset="-128"/>
          <a:cs typeface="+mn-cs"/>
        </a:defRPr>
      </a:lvl4pPr>
      <a:lvl5pPr marL="2627313" indent="-290513" algn="l" rtl="0" eaLnBrk="0" fontAlgn="base" hangingPunct="0">
        <a:spcBef>
          <a:spcPct val="20000"/>
        </a:spcBef>
        <a:spcAft>
          <a:spcPct val="0"/>
        </a:spcAft>
        <a:buFont typeface="Arial" charset="0"/>
        <a:buChar char="»"/>
        <a:defRPr sz="2600" kern="1200">
          <a:solidFill>
            <a:srgbClr val="273F4C"/>
          </a:solidFill>
          <a:latin typeface="+mn-lt"/>
          <a:ea typeface="ＭＳ Ｐゴシック" charset="-128"/>
          <a:cs typeface="+mn-cs"/>
        </a:defRPr>
      </a:lvl5pPr>
      <a:lvl6pPr marL="3212150" indent="-292014" algn="l" defTabSz="1168055"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796177" indent="-292014" algn="l" defTabSz="1168055"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380205" indent="-292014" algn="l" defTabSz="1168055"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964232" indent="-292014" algn="l" defTabSz="1168055"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pl-PL"/>
      </a:defPPr>
      <a:lvl1pPr marL="0" algn="l" defTabSz="1168055" rtl="0" eaLnBrk="1" latinLnBrk="0" hangingPunct="1">
        <a:defRPr sz="2300" kern="1200">
          <a:solidFill>
            <a:schemeClr val="tx1"/>
          </a:solidFill>
          <a:latin typeface="+mn-lt"/>
          <a:ea typeface="+mn-ea"/>
          <a:cs typeface="+mn-cs"/>
        </a:defRPr>
      </a:lvl1pPr>
      <a:lvl2pPr marL="584027" algn="l" defTabSz="1168055" rtl="0" eaLnBrk="1" latinLnBrk="0" hangingPunct="1">
        <a:defRPr sz="2300" kern="1200">
          <a:solidFill>
            <a:schemeClr val="tx1"/>
          </a:solidFill>
          <a:latin typeface="+mn-lt"/>
          <a:ea typeface="+mn-ea"/>
          <a:cs typeface="+mn-cs"/>
        </a:defRPr>
      </a:lvl2pPr>
      <a:lvl3pPr marL="1168055" algn="l" defTabSz="1168055" rtl="0" eaLnBrk="1" latinLnBrk="0" hangingPunct="1">
        <a:defRPr sz="2300" kern="1200">
          <a:solidFill>
            <a:schemeClr val="tx1"/>
          </a:solidFill>
          <a:latin typeface="+mn-lt"/>
          <a:ea typeface="+mn-ea"/>
          <a:cs typeface="+mn-cs"/>
        </a:defRPr>
      </a:lvl3pPr>
      <a:lvl4pPr marL="1752082" algn="l" defTabSz="1168055" rtl="0" eaLnBrk="1" latinLnBrk="0" hangingPunct="1">
        <a:defRPr sz="2300" kern="1200">
          <a:solidFill>
            <a:schemeClr val="tx1"/>
          </a:solidFill>
          <a:latin typeface="+mn-lt"/>
          <a:ea typeface="+mn-ea"/>
          <a:cs typeface="+mn-cs"/>
        </a:defRPr>
      </a:lvl4pPr>
      <a:lvl5pPr marL="2336109" algn="l" defTabSz="1168055" rtl="0" eaLnBrk="1" latinLnBrk="0" hangingPunct="1">
        <a:defRPr sz="2300" kern="1200">
          <a:solidFill>
            <a:schemeClr val="tx1"/>
          </a:solidFill>
          <a:latin typeface="+mn-lt"/>
          <a:ea typeface="+mn-ea"/>
          <a:cs typeface="+mn-cs"/>
        </a:defRPr>
      </a:lvl5pPr>
      <a:lvl6pPr marL="2920136" algn="l" defTabSz="1168055" rtl="0" eaLnBrk="1" latinLnBrk="0" hangingPunct="1">
        <a:defRPr sz="2300" kern="1200">
          <a:solidFill>
            <a:schemeClr val="tx1"/>
          </a:solidFill>
          <a:latin typeface="+mn-lt"/>
          <a:ea typeface="+mn-ea"/>
          <a:cs typeface="+mn-cs"/>
        </a:defRPr>
      </a:lvl6pPr>
      <a:lvl7pPr marL="3504164" algn="l" defTabSz="1168055" rtl="0" eaLnBrk="1" latinLnBrk="0" hangingPunct="1">
        <a:defRPr sz="2300" kern="1200">
          <a:solidFill>
            <a:schemeClr val="tx1"/>
          </a:solidFill>
          <a:latin typeface="+mn-lt"/>
          <a:ea typeface="+mn-ea"/>
          <a:cs typeface="+mn-cs"/>
        </a:defRPr>
      </a:lvl7pPr>
      <a:lvl8pPr marL="4088191" algn="l" defTabSz="1168055" rtl="0" eaLnBrk="1" latinLnBrk="0" hangingPunct="1">
        <a:defRPr sz="2300" kern="1200">
          <a:solidFill>
            <a:schemeClr val="tx1"/>
          </a:solidFill>
          <a:latin typeface="+mn-lt"/>
          <a:ea typeface="+mn-ea"/>
          <a:cs typeface="+mn-cs"/>
        </a:defRPr>
      </a:lvl8pPr>
      <a:lvl9pPr marL="4672218" algn="l" defTabSz="1168055"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g"/><Relationship Id="rId5" Type="http://schemas.openxmlformats.org/officeDocument/2006/relationships/image" Target="../media/image2.png"/><Relationship Id="rId4" Type="http://schemas.openxmlformats.org/officeDocument/2006/relationships/image" Target="../media/image3.pd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 Id="rId5" Type="http://schemas.openxmlformats.org/officeDocument/2006/relationships/chart" Target="../charts/chart7.xml"/><Relationship Id="rId4" Type="http://schemas.openxmlformats.org/officeDocument/2006/relationships/chart" Target="../charts/char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1.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0.png"/><Relationship Id="rId3" Type="http://schemas.openxmlformats.org/officeDocument/2006/relationships/image" Target="../media/image8.pdf"/><Relationship Id="rId7" Type="http://schemas.openxmlformats.org/officeDocument/2006/relationships/image" Target="../media/image12.pdf"/><Relationship Id="rId12" Type="http://schemas.openxmlformats.org/officeDocument/2006/relationships/image" Target="../media/image16.pdf"/><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9.png"/><Relationship Id="rId5" Type="http://schemas.openxmlformats.org/officeDocument/2006/relationships/image" Target="../media/image10.pdf"/><Relationship Id="rId10" Type="http://schemas.openxmlformats.org/officeDocument/2006/relationships/image" Target="../media/image14.pdf"/><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alphaModFix amt="0"/>
          </a:blip>
          <a:srcRect/>
          <a:stretch>
            <a:fillRect/>
          </a:stretch>
        </a:blipFill>
        <a:effectLst/>
      </p:bgPr>
    </p:bg>
    <p:spTree>
      <p:nvGrpSpPr>
        <p:cNvPr id="1" name=""/>
        <p:cNvGrpSpPr/>
        <p:nvPr/>
      </p:nvGrpSpPr>
      <p:grpSpPr>
        <a:xfrm>
          <a:off x="0" y="0"/>
          <a:ext cx="0" cy="0"/>
          <a:chOff x="0" y="0"/>
          <a:chExt cx="0" cy="0"/>
        </a:xfrm>
      </p:grpSpPr>
      <p:pic>
        <p:nvPicPr>
          <p:cNvPr id="6" name="Afbeelding 5" descr="DR-PP-Rapportage-01.pdf"/>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4"/>
              <a:stretch>
                <a:fillRect/>
              </a:stretch>
            </p:blipFill>
          </mc:Choice>
          <mc:Fallback>
            <p:blipFill>
              <a:blip r:embed="rId5"/>
              <a:stretch>
                <a:fillRect/>
              </a:stretch>
            </p:blipFill>
          </mc:Fallback>
        </mc:AlternateContent>
        <p:spPr>
          <a:xfrm>
            <a:off x="0" y="-19207"/>
            <a:ext cx="10698353" cy="7560000"/>
          </a:xfrm>
          <a:prstGeom prst="rect">
            <a:avLst/>
          </a:prstGeom>
        </p:spPr>
      </p:pic>
      <p:sp>
        <p:nvSpPr>
          <p:cNvPr id="3" name="Rechthoek 2"/>
          <p:cNvSpPr/>
          <p:nvPr/>
        </p:nvSpPr>
        <p:spPr>
          <a:xfrm>
            <a:off x="771526" y="1774825"/>
            <a:ext cx="9169400" cy="2415359"/>
          </a:xfrm>
          <a:prstGeom prst="rect">
            <a:avLst/>
          </a:prstGeom>
        </p:spPr>
        <p:txBody>
          <a:bodyPr wrap="square" lIns="180000" tIns="180000" rIns="360000" bIns="180000">
            <a:spAutoFit/>
          </a:bodyPr>
          <a:lstStyle/>
          <a:p>
            <a:pPr algn="r">
              <a:lnSpc>
                <a:spcPts val="4000"/>
              </a:lnSpc>
              <a:defRPr/>
            </a:pPr>
            <a:r>
              <a:rPr lang="nl-NL" sz="3000" b="1" dirty="0">
                <a:solidFill>
                  <a:schemeClr val="bg1"/>
                </a:solidFill>
                <a:latin typeface="Verdana"/>
                <a:ea typeface="Verdana"/>
                <a:cs typeface="Verdana"/>
              </a:rPr>
              <a:t>Rapportage</a:t>
            </a:r>
          </a:p>
          <a:p>
            <a:pPr algn="r">
              <a:lnSpc>
                <a:spcPts val="4000"/>
              </a:lnSpc>
              <a:defRPr/>
            </a:pPr>
            <a:r>
              <a:rPr lang="nl-NL" sz="3000" b="1" dirty="0">
                <a:latin typeface="Verdana"/>
                <a:ea typeface="Verdana"/>
                <a:cs typeface="Verdana"/>
              </a:rPr>
              <a:t>Productwaardering GEMMA 2-meting</a:t>
            </a:r>
          </a:p>
          <a:p>
            <a:pPr algn="r">
              <a:lnSpc>
                <a:spcPts val="4000"/>
              </a:lnSpc>
              <a:defRPr/>
            </a:pPr>
            <a:r>
              <a:rPr lang="nl-NL" sz="3000" dirty="0">
                <a:solidFill>
                  <a:schemeClr val="bg1"/>
                </a:solidFill>
                <a:latin typeface="Verdana"/>
                <a:ea typeface="Verdana"/>
                <a:cs typeface="Verdana"/>
              </a:rPr>
              <a:t>December 2018</a:t>
            </a:r>
          </a:p>
          <a:p>
            <a:pPr algn="r">
              <a:lnSpc>
                <a:spcPts val="4000"/>
              </a:lnSpc>
              <a:defRPr/>
            </a:pPr>
            <a:endParaRPr lang="nl-NL" sz="3000" dirty="0">
              <a:solidFill>
                <a:schemeClr val="bg1"/>
              </a:solidFill>
              <a:latin typeface="Verdana"/>
              <a:ea typeface="Verdana"/>
              <a:cs typeface="Verdana"/>
            </a:endParaRPr>
          </a:p>
        </p:txBody>
      </p:sp>
      <p:sp>
        <p:nvSpPr>
          <p:cNvPr id="4" name="Tekstvak 3"/>
          <p:cNvSpPr txBox="1"/>
          <p:nvPr/>
        </p:nvSpPr>
        <p:spPr>
          <a:xfrm>
            <a:off x="771525" y="5191112"/>
            <a:ext cx="5220865" cy="1619263"/>
          </a:xfrm>
          <a:prstGeom prst="rect">
            <a:avLst/>
          </a:prstGeom>
          <a:noFill/>
        </p:spPr>
        <p:txBody>
          <a:bodyPr wrap="square" lIns="360000" tIns="360000" rIns="360000" bIns="360000" rtlCol="0" anchor="b" anchorCtr="0">
            <a:spAutoFit/>
          </a:bodyPr>
          <a:lstStyle/>
          <a:p>
            <a:pPr>
              <a:lnSpc>
                <a:spcPct val="150000"/>
              </a:lnSpc>
            </a:pPr>
            <a:r>
              <a:rPr lang="nl-NL" sz="1000" dirty="0">
                <a:latin typeface="Verdana"/>
                <a:ea typeface="Verdana"/>
                <a:cs typeface="Verdana"/>
              </a:rPr>
              <a:t>In opdracht van: VNG Realisatie</a:t>
            </a:r>
          </a:p>
          <a:p>
            <a:pPr>
              <a:lnSpc>
                <a:spcPct val="150000"/>
              </a:lnSpc>
            </a:pPr>
            <a:r>
              <a:rPr lang="nl-NL" sz="1000" dirty="0">
                <a:latin typeface="Verdana"/>
                <a:ea typeface="Verdana"/>
                <a:cs typeface="Verdana"/>
              </a:rPr>
              <a:t>Datum: 20 december 2018</a:t>
            </a:r>
          </a:p>
          <a:p>
            <a:pPr>
              <a:lnSpc>
                <a:spcPct val="150000"/>
              </a:lnSpc>
            </a:pPr>
            <a:r>
              <a:rPr lang="nl-NL" sz="1000" dirty="0">
                <a:latin typeface="Verdana"/>
                <a:ea typeface="Verdana"/>
                <a:cs typeface="Verdana"/>
              </a:rPr>
              <a:t>Projectnummer: 2018369</a:t>
            </a:r>
          </a:p>
          <a:p>
            <a:pPr>
              <a:lnSpc>
                <a:spcPct val="150000"/>
              </a:lnSpc>
            </a:pPr>
            <a:r>
              <a:rPr lang="nl-NL" sz="1000" dirty="0">
                <a:latin typeface="Verdana"/>
                <a:ea typeface="Verdana"/>
                <a:cs typeface="Verdana"/>
              </a:rPr>
              <a:t>Auteurs: Robert Röling &amp; Benthe Spijkers</a:t>
            </a:r>
          </a:p>
        </p:txBody>
      </p:sp>
      <p:pic>
        <p:nvPicPr>
          <p:cNvPr id="5" name="Afbeelding 4">
            <a:extLst>
              <a:ext uri="{FF2B5EF4-FFF2-40B4-BE49-F238E27FC236}">
                <a16:creationId xmlns:a16="http://schemas.microsoft.com/office/drawing/2014/main" id="{9F258746-1624-4DB8-8268-9517DC4B02C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08415" y="4676974"/>
            <a:ext cx="1512169" cy="1028275"/>
          </a:xfrm>
          <a:prstGeom prst="rect">
            <a:avLst/>
          </a:prstGeom>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1"/>
          </p:nvPr>
        </p:nvSpPr>
        <p:spPr/>
        <p:txBody>
          <a:bodyPr/>
          <a:lstStyle/>
          <a:p>
            <a:pPr>
              <a:defRPr/>
            </a:pPr>
            <a:fld id="{EFBB089C-3EC7-E142-A0CA-E2985DC170D8}" type="slidenum">
              <a:rPr lang="pl-PL"/>
              <a:pPr>
                <a:defRPr/>
              </a:pPr>
              <a:t>10</a:t>
            </a:fld>
            <a:endParaRPr lang="pl-PL" dirty="0"/>
          </a:p>
        </p:txBody>
      </p:sp>
      <p:sp>
        <p:nvSpPr>
          <p:cNvPr id="3" name="Tijdelijke aanduiding voor dianummer 1"/>
          <p:cNvSpPr txBox="1">
            <a:spLocks/>
          </p:cNvSpPr>
          <p:nvPr/>
        </p:nvSpPr>
        <p:spPr>
          <a:xfrm>
            <a:off x="0" y="0"/>
            <a:ext cx="0" cy="0"/>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7BBE937-EC25-1640-A8E3-3897D97C7DC9}"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cxnSp>
        <p:nvCxnSpPr>
          <p:cNvPr id="5" name="Rechte verbindingslijn 4"/>
          <p:cNvCxnSpPr/>
          <p:nvPr/>
        </p:nvCxnSpPr>
        <p:spPr>
          <a:xfrm>
            <a:off x="771525" y="1345001"/>
            <a:ext cx="91694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cxnSp>
        <p:nvCxnSpPr>
          <p:cNvPr id="6" name="Rechte verbindingslijn 5"/>
          <p:cNvCxnSpPr/>
          <p:nvPr/>
        </p:nvCxnSpPr>
        <p:spPr>
          <a:xfrm>
            <a:off x="771525" y="6948189"/>
            <a:ext cx="87840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sp>
        <p:nvSpPr>
          <p:cNvPr id="8" name="Tekstvak 7"/>
          <p:cNvSpPr txBox="1"/>
          <p:nvPr/>
        </p:nvSpPr>
        <p:spPr>
          <a:xfrm>
            <a:off x="771524" y="6973840"/>
            <a:ext cx="8677251" cy="589009"/>
          </a:xfrm>
          <a:prstGeom prst="rect">
            <a:avLst/>
          </a:prstGeom>
          <a:noFill/>
        </p:spPr>
        <p:txBody>
          <a:bodyPr wrap="square" lIns="0" tIns="0" rIns="0" bIns="0" rtlCol="0" anchor="ctr" anchorCtr="0">
            <a:noAutofit/>
          </a:bodyPr>
          <a:lstStyle/>
          <a:p>
            <a:r>
              <a:rPr lang="nl-NL" sz="1000" b="1" dirty="0">
                <a:solidFill>
                  <a:srgbClr val="009BD5"/>
                </a:solidFill>
                <a:latin typeface="Verdana"/>
                <a:ea typeface="Verdana"/>
                <a:cs typeface="Verdana"/>
              </a:rPr>
              <a:t>Vraag: </a:t>
            </a:r>
            <a:r>
              <a:rPr lang="nl-NL" sz="1000" dirty="0">
                <a:latin typeface="Verdana"/>
                <a:ea typeface="Verdana"/>
                <a:cs typeface="Verdana"/>
              </a:rPr>
              <a:t>U heeft aangegeven geen gebruik te maken van de GEMMA Procesarchitectuur. Van welk model maakt u gebruik?| n=59 </a:t>
            </a:r>
          </a:p>
          <a:p>
            <a:r>
              <a:rPr lang="nl-NL" sz="1000" b="1" dirty="0">
                <a:solidFill>
                  <a:srgbClr val="009BD5"/>
                </a:solidFill>
                <a:latin typeface="Verdana"/>
                <a:ea typeface="Verdana"/>
                <a:cs typeface="Verdana"/>
              </a:rPr>
              <a:t>Vraag: </a:t>
            </a:r>
            <a:r>
              <a:rPr lang="nl-NL" sz="1000" dirty="0">
                <a:latin typeface="Verdana"/>
                <a:ea typeface="Verdana"/>
                <a:cs typeface="Verdana"/>
              </a:rPr>
              <a:t>U heeft aangegeven geen gebruik te maken van de GEMMA Informatie- en applicatiearchitectuur. Van welk model maakt u gebruik?| n=38 </a:t>
            </a:r>
          </a:p>
        </p:txBody>
      </p:sp>
      <p:sp>
        <p:nvSpPr>
          <p:cNvPr id="47" name="Rechthoek 46"/>
          <p:cNvSpPr/>
          <p:nvPr/>
        </p:nvSpPr>
        <p:spPr>
          <a:xfrm>
            <a:off x="1455887" y="385763"/>
            <a:ext cx="8485039" cy="738664"/>
          </a:xfrm>
          <a:prstGeom prst="rect">
            <a:avLst/>
          </a:prstGeom>
        </p:spPr>
        <p:txBody>
          <a:bodyPr wrap="square" lIns="0" tIns="0" rIns="0" bIns="0">
            <a:spAutoFit/>
          </a:bodyPr>
          <a:lstStyle/>
          <a:p>
            <a:pPr algn="r">
              <a:defRPr/>
            </a:pPr>
            <a:r>
              <a:rPr lang="nl-NL" sz="2000" b="1" dirty="0">
                <a:solidFill>
                  <a:srgbClr val="E2001A"/>
                </a:solidFill>
                <a:latin typeface="Verdana"/>
                <a:ea typeface="Verdana"/>
                <a:cs typeface="Verdana"/>
              </a:rPr>
              <a:t>Ruim een kwart gebruikt geen architectuurmodellen</a:t>
            </a:r>
          </a:p>
          <a:p>
            <a:pPr algn="r">
              <a:defRPr/>
            </a:pPr>
            <a:r>
              <a:rPr lang="nl-NL" sz="1400" dirty="0">
                <a:solidFill>
                  <a:srgbClr val="009BD5"/>
                </a:solidFill>
                <a:latin typeface="Verdana"/>
                <a:ea typeface="Verdana"/>
                <a:cs typeface="Verdana"/>
              </a:rPr>
              <a:t>Daarnaast weet een groot deel niet welk model de gemeente waar zij werkzaam zijn gebruik van maakt.</a:t>
            </a:r>
          </a:p>
        </p:txBody>
      </p:sp>
      <p:sp>
        <p:nvSpPr>
          <p:cNvPr id="48" name="Rechthoek 47"/>
          <p:cNvSpPr/>
          <p:nvPr/>
        </p:nvSpPr>
        <p:spPr>
          <a:xfrm>
            <a:off x="782415" y="1477169"/>
            <a:ext cx="4561904" cy="184666"/>
          </a:xfrm>
          <a:prstGeom prst="rect">
            <a:avLst/>
          </a:prstGeom>
        </p:spPr>
        <p:txBody>
          <a:bodyPr wrap="square" lIns="0" tIns="0" rIns="0" bIns="0">
            <a:spAutoFit/>
          </a:bodyPr>
          <a:lstStyle/>
          <a:p>
            <a:pPr>
              <a:defRPr/>
            </a:pPr>
            <a:r>
              <a:rPr lang="nl-NL" sz="1200" b="1" dirty="0">
                <a:solidFill>
                  <a:srgbClr val="009BD5"/>
                </a:solidFill>
                <a:latin typeface="Verdana"/>
                <a:ea typeface="Verdana"/>
                <a:cs typeface="Verdana"/>
              </a:rPr>
              <a:t>Alternatieve gebruikte modellen</a:t>
            </a:r>
          </a:p>
        </p:txBody>
      </p:sp>
      <p:sp>
        <p:nvSpPr>
          <p:cNvPr id="11" name="Afgeronde rechthoek 10"/>
          <p:cNvSpPr/>
          <p:nvPr/>
        </p:nvSpPr>
        <p:spPr>
          <a:xfrm>
            <a:off x="771524" y="1957767"/>
            <a:ext cx="4068739" cy="4670412"/>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nl-NL" sz="1100" b="1" dirty="0">
                <a:solidFill>
                  <a:schemeClr val="tx1"/>
                </a:solidFill>
              </a:rPr>
              <a:t>Alternatief GEMMA Procesarchitectuur:</a:t>
            </a:r>
          </a:p>
          <a:p>
            <a:endParaRPr lang="nl-NL" sz="1000" i="1" dirty="0">
              <a:solidFill>
                <a:schemeClr val="tx1"/>
              </a:solidFill>
            </a:endParaRPr>
          </a:p>
          <a:p>
            <a:pPr marL="171450" indent="-171450">
              <a:buFont typeface="Arial" panose="020B0604020202020204" pitchFamily="34" charset="0"/>
              <a:buChar char="•"/>
            </a:pPr>
            <a:r>
              <a:rPr lang="nl-NL" sz="1000" i="1" dirty="0">
                <a:solidFill>
                  <a:schemeClr val="tx1"/>
                </a:solidFill>
              </a:rPr>
              <a:t>‘Wordt wel gebruikt als bron van informatie en voorbeeld maar niet letterlijk.’</a:t>
            </a:r>
          </a:p>
          <a:p>
            <a:pPr marL="171450" indent="-171450">
              <a:buFont typeface="Arial" panose="020B0604020202020204" pitchFamily="34" charset="0"/>
              <a:buChar char="•"/>
            </a:pPr>
            <a:r>
              <a:rPr lang="nl-NL" sz="1000" i="1" dirty="0">
                <a:solidFill>
                  <a:schemeClr val="tx1"/>
                </a:solidFill>
              </a:rPr>
              <a:t>‘De gemeente heeft processen zelf beschreven in </a:t>
            </a:r>
            <a:r>
              <a:rPr lang="nl-NL" sz="1000" b="1" i="1" dirty="0">
                <a:solidFill>
                  <a:schemeClr val="tx1"/>
                </a:solidFill>
              </a:rPr>
              <a:t>BPMone</a:t>
            </a:r>
            <a:r>
              <a:rPr lang="nl-NL" sz="1000" i="1" dirty="0">
                <a:solidFill>
                  <a:schemeClr val="tx1"/>
                </a:solidFill>
              </a:rPr>
              <a:t>.’</a:t>
            </a:r>
          </a:p>
          <a:p>
            <a:pPr marL="171450" indent="-171450">
              <a:buFont typeface="Arial" panose="020B0604020202020204" pitchFamily="34" charset="0"/>
              <a:buChar char="•"/>
            </a:pPr>
            <a:r>
              <a:rPr lang="nl-NL" sz="1000" i="1" dirty="0">
                <a:solidFill>
                  <a:schemeClr val="tx1"/>
                </a:solidFill>
              </a:rPr>
              <a:t>‘We werken niet gestructureerd met processen waarbij de architectuur gebruikt kan worden.’</a:t>
            </a:r>
          </a:p>
          <a:p>
            <a:pPr marL="171450" indent="-171450">
              <a:buFont typeface="Arial" panose="020B0604020202020204" pitchFamily="34" charset="0"/>
              <a:buChar char="•"/>
            </a:pPr>
            <a:r>
              <a:rPr lang="nl-NL" sz="1000" i="1" dirty="0">
                <a:solidFill>
                  <a:schemeClr val="tx1"/>
                </a:solidFill>
              </a:rPr>
              <a:t>‘Alleen op LEAN basis wordt hier iets met processen gedaan en vastgelegd in Engage er is hier (nog) geen sprake van architectuur!’</a:t>
            </a:r>
          </a:p>
          <a:p>
            <a:pPr marL="171450" indent="-171450">
              <a:buFont typeface="Arial" panose="020B0604020202020204" pitchFamily="34" charset="0"/>
              <a:buChar char="•"/>
            </a:pPr>
            <a:r>
              <a:rPr lang="nl-NL" sz="1000" i="1" dirty="0">
                <a:solidFill>
                  <a:schemeClr val="tx1"/>
                </a:solidFill>
              </a:rPr>
              <a:t>‘</a:t>
            </a:r>
            <a:r>
              <a:rPr lang="nl-NL" sz="1000" b="1" i="1" dirty="0" err="1">
                <a:solidFill>
                  <a:schemeClr val="tx1"/>
                </a:solidFill>
              </a:rPr>
              <a:t>Archimate</a:t>
            </a:r>
            <a:r>
              <a:rPr lang="nl-NL" sz="1000" i="1" dirty="0">
                <a:solidFill>
                  <a:schemeClr val="tx1"/>
                </a:solidFill>
              </a:rPr>
              <a:t>?’</a:t>
            </a:r>
          </a:p>
          <a:p>
            <a:pPr marL="171450" indent="-171450">
              <a:buFont typeface="Arial" panose="020B0604020202020204" pitchFamily="34" charset="0"/>
              <a:buChar char="•"/>
            </a:pPr>
            <a:r>
              <a:rPr lang="nl-NL" sz="1000" i="1" dirty="0">
                <a:solidFill>
                  <a:schemeClr val="tx1"/>
                </a:solidFill>
              </a:rPr>
              <a:t>‘Nee, aan onze procesarchitectuur ligt </a:t>
            </a:r>
            <a:r>
              <a:rPr lang="nl-NL" sz="1000" b="1" i="1" dirty="0">
                <a:solidFill>
                  <a:schemeClr val="tx1"/>
                </a:solidFill>
              </a:rPr>
              <a:t>geen model </a:t>
            </a:r>
            <a:r>
              <a:rPr lang="nl-NL" sz="1000" i="1" dirty="0">
                <a:solidFill>
                  <a:schemeClr val="tx1"/>
                </a:solidFill>
              </a:rPr>
              <a:t>ten grondslag.’</a:t>
            </a:r>
          </a:p>
          <a:p>
            <a:pPr marL="171450" indent="-171450">
              <a:buFont typeface="Arial" panose="020B0604020202020204" pitchFamily="34" charset="0"/>
              <a:buChar char="•"/>
            </a:pPr>
            <a:r>
              <a:rPr lang="nl-NL" sz="1000" i="1" dirty="0">
                <a:solidFill>
                  <a:schemeClr val="tx1"/>
                </a:solidFill>
              </a:rPr>
              <a:t>‘Geen model, maar we kijken wel af en toe naar </a:t>
            </a:r>
            <a:r>
              <a:rPr lang="nl-NL" sz="1000" b="1" i="1" dirty="0">
                <a:solidFill>
                  <a:schemeClr val="tx1"/>
                </a:solidFill>
              </a:rPr>
              <a:t>GEMMA als voorbeeld</a:t>
            </a:r>
            <a:r>
              <a:rPr lang="nl-NL" sz="1000" i="1" dirty="0">
                <a:solidFill>
                  <a:schemeClr val="tx1"/>
                </a:solidFill>
              </a:rPr>
              <a:t>.’</a:t>
            </a:r>
          </a:p>
          <a:p>
            <a:pPr marL="171450" indent="-171450">
              <a:buFont typeface="Arial" panose="020B0604020202020204" pitchFamily="34" charset="0"/>
              <a:buChar char="•"/>
            </a:pPr>
            <a:r>
              <a:rPr lang="nl-NL" sz="1000" i="1" dirty="0">
                <a:solidFill>
                  <a:schemeClr val="tx1"/>
                </a:solidFill>
              </a:rPr>
              <a:t>‘Gemeente toch iets te klein voor, maar ook onbekend maakt onbemind. Meestal pakken we zaken integraal op. We komen dan met gezond verstand een heel eind.’</a:t>
            </a:r>
          </a:p>
        </p:txBody>
      </p:sp>
      <p:sp>
        <p:nvSpPr>
          <p:cNvPr id="14" name="Afgeronde rechthoek 10">
            <a:extLst>
              <a:ext uri="{FF2B5EF4-FFF2-40B4-BE49-F238E27FC236}">
                <a16:creationId xmlns:a16="http://schemas.microsoft.com/office/drawing/2014/main" id="{8949D0D0-1E59-44F0-A5AA-C79A586E17D0}"/>
              </a:ext>
            </a:extLst>
          </p:cNvPr>
          <p:cNvSpPr/>
          <p:nvPr/>
        </p:nvSpPr>
        <p:spPr>
          <a:xfrm>
            <a:off x="5872187" y="1957767"/>
            <a:ext cx="4068739" cy="4668824"/>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nl-NL" sz="1100" b="1" dirty="0">
                <a:solidFill>
                  <a:schemeClr val="tx1"/>
                </a:solidFill>
              </a:rPr>
              <a:t>Alternatief GEMMA Informatie- en applicatiearchitectuur:</a:t>
            </a:r>
          </a:p>
          <a:p>
            <a:endParaRPr lang="nl-NL" sz="1000" dirty="0">
              <a:solidFill>
                <a:schemeClr val="tx1"/>
              </a:solidFill>
            </a:endParaRPr>
          </a:p>
          <a:p>
            <a:pPr marL="171450" indent="-171450">
              <a:buFont typeface="Arial" panose="020B0604020202020204" pitchFamily="34" charset="0"/>
              <a:buChar char="•"/>
            </a:pPr>
            <a:r>
              <a:rPr lang="nl-NL" sz="1000" i="1" dirty="0">
                <a:solidFill>
                  <a:schemeClr val="tx1"/>
                </a:solidFill>
              </a:rPr>
              <a:t>‘We houden dit zelf bij in </a:t>
            </a:r>
            <a:r>
              <a:rPr lang="nl-NL" sz="1000" b="1" i="1" dirty="0">
                <a:solidFill>
                  <a:schemeClr val="tx1"/>
                </a:solidFill>
              </a:rPr>
              <a:t>Confluence</a:t>
            </a:r>
            <a:r>
              <a:rPr lang="nl-NL" sz="1000" i="1" dirty="0">
                <a:solidFill>
                  <a:schemeClr val="tx1"/>
                </a:solidFill>
              </a:rPr>
              <a:t>.’</a:t>
            </a:r>
          </a:p>
          <a:p>
            <a:pPr marL="171450" indent="-171450">
              <a:buFont typeface="Arial" panose="020B0604020202020204" pitchFamily="34" charset="0"/>
              <a:buChar char="•"/>
            </a:pPr>
            <a:r>
              <a:rPr lang="nl-NL" sz="1000" i="1" dirty="0">
                <a:solidFill>
                  <a:schemeClr val="tx1"/>
                </a:solidFill>
              </a:rPr>
              <a:t>‘Wij maken slechts op hoofdlijnen gebruik van de GEMMA modellen en laten ons (grotendeels)  leiden door de producten en diensten van onze leveranciers.’</a:t>
            </a:r>
          </a:p>
          <a:p>
            <a:pPr marL="171450" indent="-171450">
              <a:buFont typeface="Arial" panose="020B0604020202020204" pitchFamily="34" charset="0"/>
              <a:buChar char="•"/>
            </a:pPr>
            <a:r>
              <a:rPr lang="nl-NL" sz="1000" i="1" dirty="0">
                <a:solidFill>
                  <a:schemeClr val="tx1"/>
                </a:solidFill>
              </a:rPr>
              <a:t>‘We gebruiken deze impliciet. We gebruiken de software-catalogus en zo (soms) indirect de GEMMA Informatie en applicatie-architectuur.’</a:t>
            </a:r>
          </a:p>
          <a:p>
            <a:pPr marL="171450" indent="-171450">
              <a:buFont typeface="Arial" panose="020B0604020202020204" pitchFamily="34" charset="0"/>
              <a:buChar char="•"/>
            </a:pPr>
            <a:r>
              <a:rPr lang="nl-NL" sz="1000" i="1" dirty="0">
                <a:solidFill>
                  <a:schemeClr val="tx1"/>
                </a:solidFill>
              </a:rPr>
              <a:t>‘Op zeer grote hoofdlijnen, bezig met eigen architectuurplaat en waar mogelijk is per applicatie een relatie gelegd met de GEMMA referentiecomponent.’</a:t>
            </a:r>
          </a:p>
          <a:p>
            <a:pPr marL="171450" indent="-171450">
              <a:buFont typeface="Arial" panose="020B0604020202020204" pitchFamily="34" charset="0"/>
              <a:buChar char="•"/>
            </a:pPr>
            <a:r>
              <a:rPr lang="nl-NL" sz="1000" i="1" dirty="0">
                <a:solidFill>
                  <a:schemeClr val="tx1"/>
                </a:solidFill>
              </a:rPr>
              <a:t>‘Is nog in ontwikkeling.’</a:t>
            </a:r>
          </a:p>
          <a:p>
            <a:pPr marL="171450" indent="-171450">
              <a:buFont typeface="Arial" panose="020B0604020202020204" pitchFamily="34" charset="0"/>
              <a:buChar char="•"/>
            </a:pPr>
            <a:r>
              <a:rPr lang="nl-NL" sz="1000" i="1" dirty="0">
                <a:solidFill>
                  <a:schemeClr val="tx1"/>
                </a:solidFill>
              </a:rPr>
              <a:t>‘Eigen (op GEMMA gebaseerde) invulling.’</a:t>
            </a:r>
          </a:p>
          <a:p>
            <a:pPr marL="171450" indent="-171450">
              <a:buFont typeface="Arial" panose="020B0604020202020204" pitchFamily="34" charset="0"/>
              <a:buChar char="•"/>
            </a:pPr>
            <a:r>
              <a:rPr lang="nl-NL" sz="1000" i="1" dirty="0">
                <a:solidFill>
                  <a:schemeClr val="tx1"/>
                </a:solidFill>
              </a:rPr>
              <a:t>‘</a:t>
            </a:r>
            <a:r>
              <a:rPr lang="nl-NL" sz="1000" b="1" i="1" dirty="0">
                <a:solidFill>
                  <a:schemeClr val="tx1"/>
                </a:solidFill>
              </a:rPr>
              <a:t>Common ground</a:t>
            </a:r>
            <a:r>
              <a:rPr lang="nl-NL" sz="1000" i="1" dirty="0">
                <a:solidFill>
                  <a:schemeClr val="tx1"/>
                </a:solidFill>
              </a:rPr>
              <a:t>.’</a:t>
            </a:r>
          </a:p>
          <a:p>
            <a:pPr marL="171450" indent="-171450">
              <a:buFont typeface="Arial" panose="020B0604020202020204" pitchFamily="34" charset="0"/>
              <a:buChar char="•"/>
            </a:pPr>
            <a:r>
              <a:rPr lang="nl-NL" sz="1000" i="1" dirty="0">
                <a:solidFill>
                  <a:schemeClr val="tx1"/>
                </a:solidFill>
              </a:rPr>
              <a:t>‘Nog </a:t>
            </a:r>
            <a:r>
              <a:rPr lang="nl-NL" sz="1000" b="1" i="1" dirty="0">
                <a:solidFill>
                  <a:schemeClr val="tx1"/>
                </a:solidFill>
              </a:rPr>
              <a:t>geen model</a:t>
            </a:r>
            <a:r>
              <a:rPr lang="nl-NL" sz="1000" i="1" dirty="0">
                <a:solidFill>
                  <a:schemeClr val="tx1"/>
                </a:solidFill>
              </a:rPr>
              <a:t>, zou best GEMMA IAA kunnen worden.’</a:t>
            </a:r>
          </a:p>
        </p:txBody>
      </p:sp>
      <p:sp>
        <p:nvSpPr>
          <p:cNvPr id="7" name="Rechthoek 6">
            <a:extLst>
              <a:ext uri="{FF2B5EF4-FFF2-40B4-BE49-F238E27FC236}">
                <a16:creationId xmlns:a16="http://schemas.microsoft.com/office/drawing/2014/main" id="{B5A87CC0-F71F-4B89-AAB1-8A6C907CE19C}"/>
              </a:ext>
            </a:extLst>
          </p:cNvPr>
          <p:cNvSpPr/>
          <p:nvPr/>
        </p:nvSpPr>
        <p:spPr>
          <a:xfrm>
            <a:off x="1014766" y="5494100"/>
            <a:ext cx="3609473" cy="711624"/>
          </a:xfrm>
          <a:prstGeom prst="rect">
            <a:avLst/>
          </a:prstGeom>
          <a:solidFill>
            <a:schemeClr val="bg1"/>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ekstvak 8">
            <a:extLst>
              <a:ext uri="{FF2B5EF4-FFF2-40B4-BE49-F238E27FC236}">
                <a16:creationId xmlns:a16="http://schemas.microsoft.com/office/drawing/2014/main" id="{BCE7985E-A3DC-49AC-ABDE-D8E57522C4EC}"/>
              </a:ext>
            </a:extLst>
          </p:cNvPr>
          <p:cNvSpPr txBox="1"/>
          <p:nvPr/>
        </p:nvSpPr>
        <p:spPr>
          <a:xfrm>
            <a:off x="1149709" y="5542136"/>
            <a:ext cx="3330514" cy="615553"/>
          </a:xfrm>
          <a:prstGeom prst="rect">
            <a:avLst/>
          </a:prstGeom>
          <a:noFill/>
        </p:spPr>
        <p:txBody>
          <a:bodyPr wrap="square" rtlCol="0">
            <a:spAutoFit/>
          </a:bodyPr>
          <a:lstStyle/>
          <a:p>
            <a:r>
              <a:rPr lang="nl-NL" sz="1400" b="1" dirty="0">
                <a:solidFill>
                  <a:srgbClr val="FF0000"/>
                </a:solidFill>
                <a:latin typeface="+mj-lt"/>
              </a:rPr>
              <a:t>31% </a:t>
            </a:r>
            <a:r>
              <a:rPr lang="nl-NL" sz="1000" dirty="0">
                <a:latin typeface="+mj-lt"/>
              </a:rPr>
              <a:t>geeft aan </a:t>
            </a:r>
            <a:r>
              <a:rPr lang="nl-NL" sz="1000" b="1" dirty="0">
                <a:latin typeface="+mj-lt"/>
              </a:rPr>
              <a:t>geen model </a:t>
            </a:r>
            <a:r>
              <a:rPr lang="nl-NL" sz="1000" dirty="0">
                <a:latin typeface="+mj-lt"/>
              </a:rPr>
              <a:t>te gebruiken</a:t>
            </a:r>
          </a:p>
          <a:p>
            <a:endParaRPr lang="nl-NL" sz="500" dirty="0">
              <a:latin typeface="+mj-lt"/>
            </a:endParaRPr>
          </a:p>
          <a:p>
            <a:r>
              <a:rPr lang="nl-NL" sz="1400" b="1" dirty="0">
                <a:latin typeface="+mj-lt"/>
              </a:rPr>
              <a:t>22% </a:t>
            </a:r>
            <a:r>
              <a:rPr lang="nl-NL" sz="1000" b="1" dirty="0">
                <a:latin typeface="+mj-lt"/>
              </a:rPr>
              <a:t>weet niet </a:t>
            </a:r>
            <a:r>
              <a:rPr lang="nl-NL" sz="1000" dirty="0">
                <a:latin typeface="+mj-lt"/>
              </a:rPr>
              <a:t>welk model er gebruikt wordt</a:t>
            </a:r>
          </a:p>
        </p:txBody>
      </p:sp>
      <p:sp>
        <p:nvSpPr>
          <p:cNvPr id="19" name="Rechthoek 18">
            <a:extLst>
              <a:ext uri="{FF2B5EF4-FFF2-40B4-BE49-F238E27FC236}">
                <a16:creationId xmlns:a16="http://schemas.microsoft.com/office/drawing/2014/main" id="{6A422DAA-31D2-4A52-964A-A7D9374EF3E2}"/>
              </a:ext>
            </a:extLst>
          </p:cNvPr>
          <p:cNvSpPr/>
          <p:nvPr/>
        </p:nvSpPr>
        <p:spPr>
          <a:xfrm>
            <a:off x="6090068" y="5494100"/>
            <a:ext cx="3609473" cy="711624"/>
          </a:xfrm>
          <a:prstGeom prst="rect">
            <a:avLst/>
          </a:prstGeom>
          <a:solidFill>
            <a:schemeClr val="bg1"/>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Tekstvak 19">
            <a:extLst>
              <a:ext uri="{FF2B5EF4-FFF2-40B4-BE49-F238E27FC236}">
                <a16:creationId xmlns:a16="http://schemas.microsoft.com/office/drawing/2014/main" id="{43DB774F-C420-42BA-AE4A-32C897AAA301}"/>
              </a:ext>
            </a:extLst>
          </p:cNvPr>
          <p:cNvSpPr txBox="1"/>
          <p:nvPr/>
        </p:nvSpPr>
        <p:spPr>
          <a:xfrm>
            <a:off x="6225011" y="5542136"/>
            <a:ext cx="3330514" cy="615553"/>
          </a:xfrm>
          <a:prstGeom prst="rect">
            <a:avLst/>
          </a:prstGeom>
          <a:noFill/>
        </p:spPr>
        <p:txBody>
          <a:bodyPr wrap="square" rtlCol="0">
            <a:spAutoFit/>
          </a:bodyPr>
          <a:lstStyle/>
          <a:p>
            <a:r>
              <a:rPr lang="nl-NL" sz="1400" b="1" dirty="0">
                <a:solidFill>
                  <a:srgbClr val="FF0000"/>
                </a:solidFill>
                <a:latin typeface="+mj-lt"/>
              </a:rPr>
              <a:t>26% </a:t>
            </a:r>
            <a:r>
              <a:rPr lang="nl-NL" sz="1000" dirty="0">
                <a:latin typeface="+mj-lt"/>
              </a:rPr>
              <a:t>geeft aan </a:t>
            </a:r>
            <a:r>
              <a:rPr lang="nl-NL" sz="1000" b="1" dirty="0">
                <a:latin typeface="+mj-lt"/>
              </a:rPr>
              <a:t>geen model </a:t>
            </a:r>
            <a:r>
              <a:rPr lang="nl-NL" sz="1000" dirty="0">
                <a:latin typeface="+mj-lt"/>
              </a:rPr>
              <a:t>te gebruiken</a:t>
            </a:r>
          </a:p>
          <a:p>
            <a:endParaRPr lang="nl-NL" sz="500" dirty="0">
              <a:latin typeface="+mj-lt"/>
            </a:endParaRPr>
          </a:p>
          <a:p>
            <a:r>
              <a:rPr lang="nl-NL" sz="1400" b="1" dirty="0">
                <a:latin typeface="+mj-lt"/>
              </a:rPr>
              <a:t>16% </a:t>
            </a:r>
            <a:r>
              <a:rPr lang="nl-NL" sz="1000" b="1" dirty="0">
                <a:latin typeface="+mj-lt"/>
              </a:rPr>
              <a:t>weet niet </a:t>
            </a:r>
            <a:r>
              <a:rPr lang="nl-NL" sz="1000" dirty="0">
                <a:latin typeface="+mj-lt"/>
              </a:rPr>
              <a:t>welk model er gebruikt wordt</a:t>
            </a:r>
          </a:p>
        </p:txBody>
      </p:sp>
    </p:spTree>
    <p:extLst>
      <p:ext uri="{BB962C8B-B14F-4D97-AF65-F5344CB8AC3E}">
        <p14:creationId xmlns:p14="http://schemas.microsoft.com/office/powerpoint/2010/main" val="236542749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Grafiek 13"/>
          <p:cNvGraphicFramePr/>
          <p:nvPr>
            <p:extLst>
              <p:ext uri="{D42A27DB-BD31-4B8C-83A1-F6EECF244321}">
                <p14:modId xmlns:p14="http://schemas.microsoft.com/office/powerpoint/2010/main" val="2519340031"/>
              </p:ext>
            </p:extLst>
          </p:nvPr>
        </p:nvGraphicFramePr>
        <p:xfrm>
          <a:off x="191917" y="1893133"/>
          <a:ext cx="7717986" cy="4837444"/>
        </p:xfrm>
        <a:graphic>
          <a:graphicData uri="http://schemas.openxmlformats.org/drawingml/2006/chart">
            <c:chart xmlns:c="http://schemas.openxmlformats.org/drawingml/2006/chart" xmlns:r="http://schemas.openxmlformats.org/officeDocument/2006/relationships" r:id="rId2"/>
          </a:graphicData>
        </a:graphic>
      </p:graphicFrame>
      <p:sp>
        <p:nvSpPr>
          <p:cNvPr id="47" name="Rechthoek 46"/>
          <p:cNvSpPr/>
          <p:nvPr/>
        </p:nvSpPr>
        <p:spPr>
          <a:xfrm>
            <a:off x="1743919" y="385763"/>
            <a:ext cx="8197007" cy="954107"/>
          </a:xfrm>
          <a:prstGeom prst="rect">
            <a:avLst/>
          </a:prstGeom>
        </p:spPr>
        <p:txBody>
          <a:bodyPr wrap="square" lIns="0" tIns="0" rIns="0" bIns="0">
            <a:spAutoFit/>
          </a:bodyPr>
          <a:lstStyle/>
          <a:p>
            <a:pPr algn="r">
              <a:defRPr/>
            </a:pPr>
            <a:r>
              <a:rPr lang="nl-NL" sz="2000" b="1" dirty="0">
                <a:solidFill>
                  <a:srgbClr val="E2001A"/>
                </a:solidFill>
                <a:latin typeface="Verdana"/>
                <a:ea typeface="Verdana"/>
                <a:cs typeface="Verdana"/>
              </a:rPr>
              <a:t>GEMMA online vaker geraadpleegd dan in 2016</a:t>
            </a:r>
          </a:p>
          <a:p>
            <a:pPr algn="r">
              <a:defRPr/>
            </a:pPr>
            <a:r>
              <a:rPr lang="nl-NL" sz="1400" dirty="0">
                <a:solidFill>
                  <a:srgbClr val="009BD5"/>
                </a:solidFill>
                <a:latin typeface="Verdana"/>
                <a:ea typeface="Verdana"/>
                <a:cs typeface="Verdana"/>
              </a:rPr>
              <a:t>Daarnaast worden de Softwarecatalogus en de website van VNG Realisatie het meest gebruikt om informatie over GEMMA te zoeken. LinkedIn wordt opvallend minder vaak geraadpleegd dan afgelopen jaren.</a:t>
            </a:r>
          </a:p>
        </p:txBody>
      </p:sp>
      <p:sp>
        <p:nvSpPr>
          <p:cNvPr id="2" name="Tijdelijke aanduiding voor dianummer 1"/>
          <p:cNvSpPr>
            <a:spLocks noGrp="1"/>
          </p:cNvSpPr>
          <p:nvPr>
            <p:ph type="sldNum" sz="quarter" idx="11"/>
          </p:nvPr>
        </p:nvSpPr>
        <p:spPr/>
        <p:txBody>
          <a:bodyPr/>
          <a:lstStyle/>
          <a:p>
            <a:pPr>
              <a:defRPr/>
            </a:pPr>
            <a:fld id="{EFBB089C-3EC7-E142-A0CA-E2985DC170D8}" type="slidenum">
              <a:rPr lang="pl-PL"/>
              <a:pPr>
                <a:defRPr/>
              </a:pPr>
              <a:t>11</a:t>
            </a:fld>
            <a:endParaRPr lang="pl-PL" dirty="0"/>
          </a:p>
        </p:txBody>
      </p:sp>
      <p:sp>
        <p:nvSpPr>
          <p:cNvPr id="3" name="Tijdelijke aanduiding voor dianummer 1"/>
          <p:cNvSpPr txBox="1">
            <a:spLocks/>
          </p:cNvSpPr>
          <p:nvPr/>
        </p:nvSpPr>
        <p:spPr>
          <a:xfrm>
            <a:off x="0" y="0"/>
            <a:ext cx="0" cy="0"/>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7BBE937-EC25-1640-A8E3-3897D97C7DC9}"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cxnSp>
        <p:nvCxnSpPr>
          <p:cNvPr id="5" name="Rechte verbindingslijn 4"/>
          <p:cNvCxnSpPr/>
          <p:nvPr/>
        </p:nvCxnSpPr>
        <p:spPr>
          <a:xfrm>
            <a:off x="771525" y="1403573"/>
            <a:ext cx="91694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cxnSp>
        <p:nvCxnSpPr>
          <p:cNvPr id="6" name="Rechte verbindingslijn 5"/>
          <p:cNvCxnSpPr/>
          <p:nvPr/>
        </p:nvCxnSpPr>
        <p:spPr>
          <a:xfrm>
            <a:off x="771525" y="6948189"/>
            <a:ext cx="87840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sp>
        <p:nvSpPr>
          <p:cNvPr id="8" name="Tekstvak 7"/>
          <p:cNvSpPr txBox="1"/>
          <p:nvPr/>
        </p:nvSpPr>
        <p:spPr>
          <a:xfrm>
            <a:off x="771524" y="6949777"/>
            <a:ext cx="8677251" cy="284849"/>
          </a:xfrm>
          <a:prstGeom prst="rect">
            <a:avLst/>
          </a:prstGeom>
          <a:noFill/>
        </p:spPr>
        <p:txBody>
          <a:bodyPr wrap="square" lIns="0" tIns="0" rIns="0" bIns="0" rtlCol="0" anchor="ctr" anchorCtr="0">
            <a:noAutofit/>
          </a:bodyPr>
          <a:lstStyle/>
          <a:p>
            <a:r>
              <a:rPr lang="nl-NL" sz="1000" b="1" dirty="0">
                <a:solidFill>
                  <a:srgbClr val="009BD5"/>
                </a:solidFill>
                <a:latin typeface="Verdana"/>
                <a:ea typeface="Verdana"/>
                <a:cs typeface="Verdana"/>
              </a:rPr>
              <a:t>Vraag: </a:t>
            </a:r>
            <a:r>
              <a:rPr lang="nl-NL" sz="1000" dirty="0">
                <a:latin typeface="Verdana"/>
                <a:ea typeface="Verdana"/>
                <a:cs typeface="Verdana"/>
              </a:rPr>
              <a:t>Welke bronnen gebruikt u om informatie over GEMMA te zoeken? | 2018 n=126, 2016 n=227; 2014 n=64</a:t>
            </a:r>
          </a:p>
        </p:txBody>
      </p:sp>
      <p:sp>
        <p:nvSpPr>
          <p:cNvPr id="48" name="Rechthoek 47"/>
          <p:cNvSpPr/>
          <p:nvPr/>
        </p:nvSpPr>
        <p:spPr>
          <a:xfrm>
            <a:off x="782415" y="1477169"/>
            <a:ext cx="3553792" cy="184666"/>
          </a:xfrm>
          <a:prstGeom prst="rect">
            <a:avLst/>
          </a:prstGeom>
        </p:spPr>
        <p:txBody>
          <a:bodyPr wrap="square" lIns="0" tIns="0" rIns="0" bIns="0">
            <a:spAutoFit/>
          </a:bodyPr>
          <a:lstStyle/>
          <a:p>
            <a:pPr>
              <a:defRPr/>
            </a:pPr>
            <a:r>
              <a:rPr lang="nl-NL" sz="1200" b="1" dirty="0">
                <a:solidFill>
                  <a:srgbClr val="009BD5"/>
                </a:solidFill>
                <a:latin typeface="Verdana"/>
                <a:ea typeface="Verdana"/>
                <a:cs typeface="Verdana"/>
              </a:rPr>
              <a:t>Informatiebronnen GEMMA</a:t>
            </a:r>
          </a:p>
        </p:txBody>
      </p:sp>
      <p:sp>
        <p:nvSpPr>
          <p:cNvPr id="16" name="Tekstvak 15"/>
          <p:cNvSpPr txBox="1"/>
          <p:nvPr/>
        </p:nvSpPr>
        <p:spPr>
          <a:xfrm>
            <a:off x="2391991" y="3596470"/>
            <a:ext cx="413896" cy="230832"/>
          </a:xfrm>
          <a:prstGeom prst="rect">
            <a:avLst/>
          </a:prstGeom>
          <a:noFill/>
        </p:spPr>
        <p:txBody>
          <a:bodyPr wrap="none" rtlCol="0">
            <a:spAutoFit/>
          </a:bodyPr>
          <a:lstStyle/>
          <a:p>
            <a:r>
              <a:rPr lang="nl-NL" sz="900" i="1" dirty="0">
                <a:latin typeface="+mj-lt"/>
              </a:rPr>
              <a:t>n.b.</a:t>
            </a:r>
          </a:p>
        </p:txBody>
      </p:sp>
      <p:sp>
        <p:nvSpPr>
          <p:cNvPr id="12" name="Tekstvak 11"/>
          <p:cNvSpPr txBox="1"/>
          <p:nvPr/>
        </p:nvSpPr>
        <p:spPr>
          <a:xfrm>
            <a:off x="2391991" y="3474248"/>
            <a:ext cx="413896" cy="230832"/>
          </a:xfrm>
          <a:prstGeom prst="rect">
            <a:avLst/>
          </a:prstGeom>
          <a:noFill/>
        </p:spPr>
        <p:txBody>
          <a:bodyPr wrap="none" rtlCol="0">
            <a:spAutoFit/>
          </a:bodyPr>
          <a:lstStyle/>
          <a:p>
            <a:r>
              <a:rPr lang="nl-NL" sz="900" i="1" dirty="0">
                <a:latin typeface="+mj-lt"/>
              </a:rPr>
              <a:t>n.b.</a:t>
            </a:r>
          </a:p>
        </p:txBody>
      </p:sp>
      <p:sp>
        <p:nvSpPr>
          <p:cNvPr id="13" name="Tekstvak 12"/>
          <p:cNvSpPr txBox="1"/>
          <p:nvPr/>
        </p:nvSpPr>
        <p:spPr>
          <a:xfrm>
            <a:off x="2391991" y="2397895"/>
            <a:ext cx="413896" cy="230832"/>
          </a:xfrm>
          <a:prstGeom prst="rect">
            <a:avLst/>
          </a:prstGeom>
          <a:noFill/>
        </p:spPr>
        <p:txBody>
          <a:bodyPr wrap="none" rtlCol="0">
            <a:spAutoFit/>
          </a:bodyPr>
          <a:lstStyle/>
          <a:p>
            <a:r>
              <a:rPr lang="nl-NL" sz="900" i="1" dirty="0">
                <a:latin typeface="+mj-lt"/>
              </a:rPr>
              <a:t>n.b.</a:t>
            </a:r>
          </a:p>
        </p:txBody>
      </p:sp>
      <p:cxnSp>
        <p:nvCxnSpPr>
          <p:cNvPr id="7" name="Rechte verbindingslijn met pijl 6"/>
          <p:cNvCxnSpPr>
            <a:cxnSpLocks/>
          </p:cNvCxnSpPr>
          <p:nvPr/>
        </p:nvCxnSpPr>
        <p:spPr>
          <a:xfrm>
            <a:off x="3472111" y="5221585"/>
            <a:ext cx="2736304" cy="0"/>
          </a:xfrm>
          <a:prstGeom prst="straightConnector1">
            <a:avLst/>
          </a:prstGeom>
          <a:ln>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0" name="Afgeronde rechthoek 9"/>
          <p:cNvSpPr/>
          <p:nvPr/>
        </p:nvSpPr>
        <p:spPr>
          <a:xfrm>
            <a:off x="6208415" y="4933553"/>
            <a:ext cx="2692648" cy="1152128"/>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100" b="1" dirty="0">
                <a:solidFill>
                  <a:schemeClr val="tx1"/>
                </a:solidFill>
              </a:rPr>
              <a:t>Genoemd:</a:t>
            </a:r>
          </a:p>
          <a:p>
            <a:pPr marL="171450" indent="-171450">
              <a:buFont typeface="Arial" panose="020B0604020202020204" pitchFamily="34" charset="0"/>
              <a:buChar char="•"/>
            </a:pPr>
            <a:r>
              <a:rPr lang="nl-NL" sz="1000" dirty="0">
                <a:solidFill>
                  <a:schemeClr val="tx1"/>
                </a:solidFill>
              </a:rPr>
              <a:t>Google</a:t>
            </a:r>
          </a:p>
          <a:p>
            <a:pPr marL="171450" indent="-171450">
              <a:buFont typeface="Arial" panose="020B0604020202020204" pitchFamily="34" charset="0"/>
              <a:buChar char="•"/>
            </a:pPr>
            <a:r>
              <a:rPr lang="nl-NL" sz="1000" dirty="0">
                <a:solidFill>
                  <a:schemeClr val="tx1"/>
                </a:solidFill>
              </a:rPr>
              <a:t>NORA</a:t>
            </a:r>
          </a:p>
          <a:p>
            <a:pPr marL="171450" indent="-171450">
              <a:buFont typeface="Arial" panose="020B0604020202020204" pitchFamily="34" charset="0"/>
              <a:buChar char="•"/>
            </a:pPr>
            <a:r>
              <a:rPr lang="nl-NL" sz="1000" dirty="0">
                <a:solidFill>
                  <a:schemeClr val="tx1"/>
                </a:solidFill>
              </a:rPr>
              <a:t>Collega’s</a:t>
            </a:r>
          </a:p>
          <a:p>
            <a:pPr marL="171450" indent="-171450">
              <a:buFont typeface="Arial" panose="020B0604020202020204" pitchFamily="34" charset="0"/>
              <a:buChar char="•"/>
            </a:pPr>
            <a:r>
              <a:rPr lang="nl-NL" sz="1000" dirty="0">
                <a:solidFill>
                  <a:schemeClr val="tx1"/>
                </a:solidFill>
              </a:rPr>
              <a:t>ROM Netwerk</a:t>
            </a:r>
          </a:p>
          <a:p>
            <a:pPr marL="171450" indent="-171450">
              <a:buFont typeface="Arial" panose="020B0604020202020204" pitchFamily="34" charset="0"/>
              <a:buChar char="•"/>
            </a:pPr>
            <a:r>
              <a:rPr lang="nl-NL" sz="1000" dirty="0">
                <a:solidFill>
                  <a:schemeClr val="tx1"/>
                </a:solidFill>
              </a:rPr>
              <a:t>Kennisbijeenkomsten</a:t>
            </a:r>
          </a:p>
        </p:txBody>
      </p:sp>
      <p:sp>
        <p:nvSpPr>
          <p:cNvPr id="17" name="5-puntige ster 16"/>
          <p:cNvSpPr/>
          <p:nvPr/>
        </p:nvSpPr>
        <p:spPr>
          <a:xfrm>
            <a:off x="2931653" y="4573513"/>
            <a:ext cx="144016" cy="144016"/>
          </a:xfrm>
          <a:prstGeom prst="star5">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5-puntige ster 17"/>
          <p:cNvSpPr/>
          <p:nvPr/>
        </p:nvSpPr>
        <p:spPr>
          <a:xfrm>
            <a:off x="6208415" y="2069294"/>
            <a:ext cx="144016" cy="144016"/>
          </a:xfrm>
          <a:prstGeom prst="star5">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5-puntige ster 19"/>
          <p:cNvSpPr/>
          <p:nvPr/>
        </p:nvSpPr>
        <p:spPr>
          <a:xfrm>
            <a:off x="6712471" y="6331902"/>
            <a:ext cx="144016" cy="144016"/>
          </a:xfrm>
          <a:prstGeom prst="star5">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ekstvak 8"/>
          <p:cNvSpPr txBox="1"/>
          <p:nvPr/>
        </p:nvSpPr>
        <p:spPr>
          <a:xfrm>
            <a:off x="6784479" y="6301705"/>
            <a:ext cx="2291012" cy="246221"/>
          </a:xfrm>
          <a:prstGeom prst="rect">
            <a:avLst/>
          </a:prstGeom>
          <a:noFill/>
        </p:spPr>
        <p:txBody>
          <a:bodyPr wrap="none" rtlCol="0">
            <a:spAutoFit/>
          </a:bodyPr>
          <a:lstStyle/>
          <a:p>
            <a:r>
              <a:rPr lang="nl-NL" sz="1000" i="1" dirty="0">
                <a:latin typeface="+mj-lt"/>
              </a:rPr>
              <a:t>= significant verschil t.o.v. 2016</a:t>
            </a:r>
          </a:p>
        </p:txBody>
      </p:sp>
      <p:sp>
        <p:nvSpPr>
          <p:cNvPr id="23" name="Tekstvak 22">
            <a:extLst>
              <a:ext uri="{FF2B5EF4-FFF2-40B4-BE49-F238E27FC236}">
                <a16:creationId xmlns:a16="http://schemas.microsoft.com/office/drawing/2014/main" id="{8DEB30EC-B81C-4E55-B127-0DB06D40D5EA}"/>
              </a:ext>
            </a:extLst>
          </p:cNvPr>
          <p:cNvSpPr txBox="1"/>
          <p:nvPr/>
        </p:nvSpPr>
        <p:spPr>
          <a:xfrm>
            <a:off x="2391991" y="2964083"/>
            <a:ext cx="413896" cy="230832"/>
          </a:xfrm>
          <a:prstGeom prst="rect">
            <a:avLst/>
          </a:prstGeom>
          <a:noFill/>
        </p:spPr>
        <p:txBody>
          <a:bodyPr wrap="none" rtlCol="0">
            <a:spAutoFit/>
          </a:bodyPr>
          <a:lstStyle/>
          <a:p>
            <a:r>
              <a:rPr lang="nl-NL" sz="900" i="1" dirty="0">
                <a:latin typeface="+mj-lt"/>
              </a:rPr>
              <a:t>n.b.</a:t>
            </a:r>
          </a:p>
        </p:txBody>
      </p:sp>
      <p:sp>
        <p:nvSpPr>
          <p:cNvPr id="24" name="Tekstvak 23">
            <a:extLst>
              <a:ext uri="{FF2B5EF4-FFF2-40B4-BE49-F238E27FC236}">
                <a16:creationId xmlns:a16="http://schemas.microsoft.com/office/drawing/2014/main" id="{04A34CD3-F0FD-449C-AA12-B4DF39C5594E}"/>
              </a:ext>
            </a:extLst>
          </p:cNvPr>
          <p:cNvSpPr txBox="1"/>
          <p:nvPr/>
        </p:nvSpPr>
        <p:spPr>
          <a:xfrm>
            <a:off x="2391991" y="2841861"/>
            <a:ext cx="413896" cy="230832"/>
          </a:xfrm>
          <a:prstGeom prst="rect">
            <a:avLst/>
          </a:prstGeom>
          <a:noFill/>
        </p:spPr>
        <p:txBody>
          <a:bodyPr wrap="none" rtlCol="0">
            <a:spAutoFit/>
          </a:bodyPr>
          <a:lstStyle/>
          <a:p>
            <a:r>
              <a:rPr lang="nl-NL" sz="900" i="1" dirty="0">
                <a:latin typeface="+mj-lt"/>
              </a:rPr>
              <a:t>n.b.</a:t>
            </a:r>
          </a:p>
        </p:txBody>
      </p:sp>
    </p:spTree>
    <p:extLst>
      <p:ext uri="{BB962C8B-B14F-4D97-AF65-F5344CB8AC3E}">
        <p14:creationId xmlns:p14="http://schemas.microsoft.com/office/powerpoint/2010/main" val="76441488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 name="Grafiek 34">
            <a:extLst>
              <a:ext uri="{FF2B5EF4-FFF2-40B4-BE49-F238E27FC236}">
                <a16:creationId xmlns:a16="http://schemas.microsoft.com/office/drawing/2014/main" id="{92BDBED7-3A5B-43C5-BCAF-8643A668D934}"/>
              </a:ext>
            </a:extLst>
          </p:cNvPr>
          <p:cNvGraphicFramePr/>
          <p:nvPr>
            <p:extLst>
              <p:ext uri="{D42A27DB-BD31-4B8C-83A1-F6EECF244321}">
                <p14:modId xmlns:p14="http://schemas.microsoft.com/office/powerpoint/2010/main" val="3064656387"/>
              </p:ext>
            </p:extLst>
          </p:nvPr>
        </p:nvGraphicFramePr>
        <p:xfrm>
          <a:off x="842074" y="4755039"/>
          <a:ext cx="9170638" cy="1611212"/>
        </p:xfrm>
        <a:graphic>
          <a:graphicData uri="http://schemas.openxmlformats.org/drawingml/2006/chart">
            <c:chart xmlns:c="http://schemas.openxmlformats.org/drawingml/2006/chart" xmlns:r="http://schemas.openxmlformats.org/officeDocument/2006/relationships" r:id="rId2"/>
          </a:graphicData>
        </a:graphic>
      </p:graphicFrame>
      <p:sp>
        <p:nvSpPr>
          <p:cNvPr id="2" name="Tijdelijke aanduiding voor dianummer 1"/>
          <p:cNvSpPr>
            <a:spLocks noGrp="1"/>
          </p:cNvSpPr>
          <p:nvPr>
            <p:ph type="sldNum" sz="quarter" idx="11"/>
          </p:nvPr>
        </p:nvSpPr>
        <p:spPr/>
        <p:txBody>
          <a:bodyPr/>
          <a:lstStyle/>
          <a:p>
            <a:pPr>
              <a:defRPr/>
            </a:pPr>
            <a:fld id="{EFBB089C-3EC7-E142-A0CA-E2985DC170D8}" type="slidenum">
              <a:rPr lang="pl-PL"/>
              <a:pPr>
                <a:defRPr/>
              </a:pPr>
              <a:t>12</a:t>
            </a:fld>
            <a:endParaRPr lang="pl-PL" dirty="0"/>
          </a:p>
        </p:txBody>
      </p:sp>
      <p:sp>
        <p:nvSpPr>
          <p:cNvPr id="3" name="Tijdelijke aanduiding voor dianummer 1"/>
          <p:cNvSpPr txBox="1">
            <a:spLocks/>
          </p:cNvSpPr>
          <p:nvPr/>
        </p:nvSpPr>
        <p:spPr>
          <a:xfrm>
            <a:off x="0" y="0"/>
            <a:ext cx="0" cy="0"/>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7BBE937-EC25-1640-A8E3-3897D97C7DC9}"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cxnSp>
        <p:nvCxnSpPr>
          <p:cNvPr id="5" name="Rechte verbindingslijn 4"/>
          <p:cNvCxnSpPr/>
          <p:nvPr/>
        </p:nvCxnSpPr>
        <p:spPr>
          <a:xfrm>
            <a:off x="771525" y="1345001"/>
            <a:ext cx="91694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cxnSp>
        <p:nvCxnSpPr>
          <p:cNvPr id="6" name="Rechte verbindingslijn 5"/>
          <p:cNvCxnSpPr/>
          <p:nvPr/>
        </p:nvCxnSpPr>
        <p:spPr>
          <a:xfrm>
            <a:off x="771525" y="6948189"/>
            <a:ext cx="87840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sp>
        <p:nvSpPr>
          <p:cNvPr id="8" name="Tekstvak 7"/>
          <p:cNvSpPr txBox="1"/>
          <p:nvPr/>
        </p:nvSpPr>
        <p:spPr>
          <a:xfrm>
            <a:off x="771524" y="6989985"/>
            <a:ext cx="8893275" cy="463848"/>
          </a:xfrm>
          <a:prstGeom prst="rect">
            <a:avLst/>
          </a:prstGeom>
          <a:noFill/>
        </p:spPr>
        <p:txBody>
          <a:bodyPr wrap="square" lIns="0" tIns="0" rIns="0" bIns="0" rtlCol="0" anchor="ctr" anchorCtr="0">
            <a:noAutofit/>
          </a:bodyPr>
          <a:lstStyle/>
          <a:p>
            <a:r>
              <a:rPr lang="nl-NL" sz="1000" b="1" dirty="0">
                <a:solidFill>
                  <a:srgbClr val="009BD5"/>
                </a:solidFill>
                <a:latin typeface="Verdana"/>
                <a:ea typeface="Verdana"/>
                <a:cs typeface="Verdana"/>
              </a:rPr>
              <a:t>Vraag: </a:t>
            </a:r>
            <a:r>
              <a:rPr lang="nl-NL" sz="1000" dirty="0">
                <a:latin typeface="Verdana"/>
                <a:ea typeface="Verdana"/>
                <a:cs typeface="Verdana"/>
              </a:rPr>
              <a:t>Kunt u aangeven in hoeverre u het eens of oneens bent met de onderstaande stellingen? Ik vind de informatie over de producten van GEMMA... | 2018 n=120; 2016 n=216; 2014 n=62</a:t>
            </a:r>
          </a:p>
        </p:txBody>
      </p:sp>
      <p:sp>
        <p:nvSpPr>
          <p:cNvPr id="47" name="Rechthoek 46"/>
          <p:cNvSpPr/>
          <p:nvPr/>
        </p:nvSpPr>
        <p:spPr>
          <a:xfrm>
            <a:off x="1455887" y="385763"/>
            <a:ext cx="8485039" cy="954107"/>
          </a:xfrm>
          <a:prstGeom prst="rect">
            <a:avLst/>
          </a:prstGeom>
        </p:spPr>
        <p:txBody>
          <a:bodyPr wrap="square" lIns="0" tIns="0" rIns="0" bIns="0">
            <a:spAutoFit/>
          </a:bodyPr>
          <a:lstStyle/>
          <a:p>
            <a:pPr algn="r">
              <a:defRPr/>
            </a:pPr>
            <a:r>
              <a:rPr lang="nl-NL" sz="2000" b="1" dirty="0">
                <a:solidFill>
                  <a:srgbClr val="E2001A"/>
                </a:solidFill>
                <a:latin typeface="Verdana"/>
                <a:ea typeface="Verdana"/>
                <a:cs typeface="Verdana"/>
              </a:rPr>
              <a:t>Informatie over GEMMA-producten is duidelijk</a:t>
            </a:r>
          </a:p>
          <a:p>
            <a:pPr algn="r">
              <a:defRPr/>
            </a:pPr>
            <a:r>
              <a:rPr lang="nl-NL" sz="1400" dirty="0">
                <a:solidFill>
                  <a:srgbClr val="009BD5"/>
                </a:solidFill>
                <a:latin typeface="Verdana"/>
                <a:ea typeface="Verdana"/>
                <a:cs typeface="Verdana"/>
              </a:rPr>
              <a:t>Verder vindt 3 op de 5 de producten bruikbaar en geeft iets meer dan de helft aan dat deze actueel is. De trend is wel dat deze beoordeling afneemt door de tijd sinds 2014. Men is het minst tevreden over de volledigheid van de informatie over de GEMMA-producten.</a:t>
            </a:r>
          </a:p>
        </p:txBody>
      </p:sp>
      <p:sp>
        <p:nvSpPr>
          <p:cNvPr id="48" name="Rechthoek 47"/>
          <p:cNvSpPr/>
          <p:nvPr/>
        </p:nvSpPr>
        <p:spPr>
          <a:xfrm>
            <a:off x="782415" y="1477169"/>
            <a:ext cx="6074072" cy="184666"/>
          </a:xfrm>
          <a:prstGeom prst="rect">
            <a:avLst/>
          </a:prstGeom>
        </p:spPr>
        <p:txBody>
          <a:bodyPr wrap="square" lIns="0" tIns="0" rIns="0" bIns="0">
            <a:spAutoFit/>
          </a:bodyPr>
          <a:lstStyle/>
          <a:p>
            <a:pPr>
              <a:defRPr/>
            </a:pPr>
            <a:r>
              <a:rPr lang="nl-NL" sz="1200" b="1" dirty="0">
                <a:solidFill>
                  <a:srgbClr val="009BD5"/>
                </a:solidFill>
                <a:latin typeface="Verdana"/>
                <a:ea typeface="Verdana"/>
                <a:cs typeface="Verdana"/>
              </a:rPr>
              <a:t>Ik vind de informatie over de producten van GEMMA…</a:t>
            </a:r>
          </a:p>
        </p:txBody>
      </p:sp>
      <p:graphicFrame>
        <p:nvGraphicFramePr>
          <p:cNvPr id="17" name="Grafiek 16"/>
          <p:cNvGraphicFramePr/>
          <p:nvPr>
            <p:extLst>
              <p:ext uri="{D42A27DB-BD31-4B8C-83A1-F6EECF244321}">
                <p14:modId xmlns:p14="http://schemas.microsoft.com/office/powerpoint/2010/main" val="927263428"/>
              </p:ext>
            </p:extLst>
          </p:nvPr>
        </p:nvGraphicFramePr>
        <p:xfrm>
          <a:off x="1669368" y="1837209"/>
          <a:ext cx="6779430" cy="123101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1" name="Grafiek 20"/>
          <p:cNvGraphicFramePr/>
          <p:nvPr>
            <p:extLst>
              <p:ext uri="{D42A27DB-BD31-4B8C-83A1-F6EECF244321}">
                <p14:modId xmlns:p14="http://schemas.microsoft.com/office/powerpoint/2010/main" val="2019166111"/>
              </p:ext>
            </p:extLst>
          </p:nvPr>
        </p:nvGraphicFramePr>
        <p:xfrm>
          <a:off x="854201" y="4181753"/>
          <a:ext cx="9170638" cy="44106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2" name="Grafiek 21"/>
          <p:cNvGraphicFramePr/>
          <p:nvPr>
            <p:extLst>
              <p:ext uri="{D42A27DB-BD31-4B8C-83A1-F6EECF244321}">
                <p14:modId xmlns:p14="http://schemas.microsoft.com/office/powerpoint/2010/main" val="2384306033"/>
              </p:ext>
            </p:extLst>
          </p:nvPr>
        </p:nvGraphicFramePr>
        <p:xfrm>
          <a:off x="1669367" y="2989337"/>
          <a:ext cx="6779430" cy="1231015"/>
        </p:xfrm>
        <a:graphic>
          <a:graphicData uri="http://schemas.openxmlformats.org/drawingml/2006/chart">
            <c:chart xmlns:c="http://schemas.openxmlformats.org/drawingml/2006/chart" xmlns:r="http://schemas.openxmlformats.org/officeDocument/2006/relationships" r:id="rId5"/>
          </a:graphicData>
        </a:graphic>
      </p:graphicFrame>
      <p:sp>
        <p:nvSpPr>
          <p:cNvPr id="24" name="Rechthoek 23"/>
          <p:cNvSpPr/>
          <p:nvPr/>
        </p:nvSpPr>
        <p:spPr>
          <a:xfrm>
            <a:off x="770288" y="2197249"/>
            <a:ext cx="864096" cy="184666"/>
          </a:xfrm>
          <a:prstGeom prst="rect">
            <a:avLst/>
          </a:prstGeom>
        </p:spPr>
        <p:txBody>
          <a:bodyPr wrap="square" lIns="0" tIns="0" rIns="0" bIns="0">
            <a:spAutoFit/>
          </a:bodyPr>
          <a:lstStyle/>
          <a:p>
            <a:pPr>
              <a:defRPr/>
            </a:pPr>
            <a:r>
              <a:rPr lang="nl-NL" sz="1200" b="1" dirty="0">
                <a:latin typeface="Verdana"/>
                <a:ea typeface="Verdana"/>
                <a:cs typeface="Verdana"/>
              </a:rPr>
              <a:t>Duidelijk</a:t>
            </a:r>
          </a:p>
        </p:txBody>
      </p:sp>
      <p:sp>
        <p:nvSpPr>
          <p:cNvPr id="25" name="Rechthoek 24"/>
          <p:cNvSpPr/>
          <p:nvPr/>
        </p:nvSpPr>
        <p:spPr>
          <a:xfrm>
            <a:off x="770288" y="3349377"/>
            <a:ext cx="864096" cy="184666"/>
          </a:xfrm>
          <a:prstGeom prst="rect">
            <a:avLst/>
          </a:prstGeom>
        </p:spPr>
        <p:txBody>
          <a:bodyPr wrap="square" lIns="0" tIns="0" rIns="0" bIns="0">
            <a:spAutoFit/>
          </a:bodyPr>
          <a:lstStyle/>
          <a:p>
            <a:pPr>
              <a:defRPr/>
            </a:pPr>
            <a:r>
              <a:rPr lang="nl-NL" sz="1200" b="1" dirty="0">
                <a:latin typeface="Verdana"/>
                <a:ea typeface="Verdana"/>
                <a:cs typeface="Verdana"/>
              </a:rPr>
              <a:t>Bruikbaar</a:t>
            </a:r>
          </a:p>
        </p:txBody>
      </p:sp>
      <p:sp>
        <p:nvSpPr>
          <p:cNvPr id="26" name="Rechthoek 25"/>
          <p:cNvSpPr/>
          <p:nvPr/>
        </p:nvSpPr>
        <p:spPr>
          <a:xfrm>
            <a:off x="782415" y="4229152"/>
            <a:ext cx="864096" cy="184666"/>
          </a:xfrm>
          <a:prstGeom prst="rect">
            <a:avLst/>
          </a:prstGeom>
        </p:spPr>
        <p:txBody>
          <a:bodyPr wrap="square" lIns="0" tIns="0" rIns="0" bIns="0">
            <a:spAutoFit/>
          </a:bodyPr>
          <a:lstStyle/>
          <a:p>
            <a:pPr>
              <a:defRPr/>
            </a:pPr>
            <a:r>
              <a:rPr lang="nl-NL" sz="1200" b="1" dirty="0">
                <a:latin typeface="Verdana"/>
                <a:ea typeface="Verdana"/>
                <a:cs typeface="Verdana"/>
              </a:rPr>
              <a:t>Actueel</a:t>
            </a:r>
          </a:p>
        </p:txBody>
      </p:sp>
      <p:sp>
        <p:nvSpPr>
          <p:cNvPr id="27" name="Rechthoek 26"/>
          <p:cNvSpPr/>
          <p:nvPr/>
        </p:nvSpPr>
        <p:spPr>
          <a:xfrm>
            <a:off x="8158635" y="1540716"/>
            <a:ext cx="881112" cy="161583"/>
          </a:xfrm>
          <a:prstGeom prst="rect">
            <a:avLst/>
          </a:prstGeom>
        </p:spPr>
        <p:txBody>
          <a:bodyPr wrap="square" lIns="0" tIns="0" rIns="0" bIns="0">
            <a:spAutoFit/>
          </a:bodyPr>
          <a:lstStyle/>
          <a:p>
            <a:pPr>
              <a:defRPr/>
            </a:pPr>
            <a:r>
              <a:rPr lang="nl-NL" sz="1050" dirty="0">
                <a:solidFill>
                  <a:srgbClr val="0095D2"/>
                </a:solidFill>
                <a:latin typeface="Verdana"/>
                <a:ea typeface="Verdana"/>
                <a:cs typeface="Verdana"/>
              </a:rPr>
              <a:t>Top 2-box</a:t>
            </a:r>
          </a:p>
        </p:txBody>
      </p:sp>
      <p:sp>
        <p:nvSpPr>
          <p:cNvPr id="28" name="Rechthoek 27"/>
          <p:cNvSpPr/>
          <p:nvPr/>
        </p:nvSpPr>
        <p:spPr>
          <a:xfrm>
            <a:off x="8158635" y="3619659"/>
            <a:ext cx="881112" cy="169277"/>
          </a:xfrm>
          <a:prstGeom prst="rect">
            <a:avLst/>
          </a:prstGeom>
        </p:spPr>
        <p:txBody>
          <a:bodyPr wrap="square" lIns="0" tIns="0" rIns="0" bIns="0">
            <a:spAutoFit/>
          </a:bodyPr>
          <a:lstStyle/>
          <a:p>
            <a:pPr algn="ctr">
              <a:defRPr/>
            </a:pPr>
            <a:r>
              <a:rPr lang="nl-NL" sz="1100" dirty="0">
                <a:latin typeface="Verdana"/>
                <a:ea typeface="Verdana"/>
                <a:cs typeface="Verdana"/>
              </a:rPr>
              <a:t>65%</a:t>
            </a:r>
          </a:p>
        </p:txBody>
      </p:sp>
      <p:sp>
        <p:nvSpPr>
          <p:cNvPr id="29" name="Rechthoek 28"/>
          <p:cNvSpPr/>
          <p:nvPr/>
        </p:nvSpPr>
        <p:spPr>
          <a:xfrm>
            <a:off x="8158635" y="3345759"/>
            <a:ext cx="881112" cy="169277"/>
          </a:xfrm>
          <a:prstGeom prst="rect">
            <a:avLst/>
          </a:prstGeom>
        </p:spPr>
        <p:txBody>
          <a:bodyPr wrap="square" lIns="0" tIns="0" rIns="0" bIns="0">
            <a:spAutoFit/>
          </a:bodyPr>
          <a:lstStyle/>
          <a:p>
            <a:pPr algn="ctr">
              <a:defRPr/>
            </a:pPr>
            <a:r>
              <a:rPr lang="nl-NL" sz="1100" dirty="0">
                <a:latin typeface="Verdana"/>
                <a:ea typeface="Verdana"/>
                <a:cs typeface="Verdana"/>
              </a:rPr>
              <a:t>67%</a:t>
            </a:r>
          </a:p>
        </p:txBody>
      </p:sp>
      <p:sp>
        <p:nvSpPr>
          <p:cNvPr id="30" name="Rechthoek 29"/>
          <p:cNvSpPr/>
          <p:nvPr/>
        </p:nvSpPr>
        <p:spPr>
          <a:xfrm>
            <a:off x="8152631" y="5434566"/>
            <a:ext cx="881112" cy="169277"/>
          </a:xfrm>
          <a:prstGeom prst="rect">
            <a:avLst/>
          </a:prstGeom>
        </p:spPr>
        <p:txBody>
          <a:bodyPr wrap="square" lIns="0" tIns="0" rIns="0" bIns="0">
            <a:spAutoFit/>
          </a:bodyPr>
          <a:lstStyle/>
          <a:p>
            <a:pPr algn="ctr">
              <a:defRPr/>
            </a:pPr>
            <a:r>
              <a:rPr lang="nl-NL" sz="1100" dirty="0">
                <a:latin typeface="Verdana"/>
                <a:ea typeface="Verdana"/>
                <a:cs typeface="Verdana"/>
              </a:rPr>
              <a:t>55%</a:t>
            </a:r>
          </a:p>
        </p:txBody>
      </p:sp>
      <p:sp>
        <p:nvSpPr>
          <p:cNvPr id="31" name="Rechthoek 30"/>
          <p:cNvSpPr/>
          <p:nvPr/>
        </p:nvSpPr>
        <p:spPr>
          <a:xfrm>
            <a:off x="8152631" y="5146899"/>
            <a:ext cx="881112" cy="169277"/>
          </a:xfrm>
          <a:prstGeom prst="rect">
            <a:avLst/>
          </a:prstGeom>
        </p:spPr>
        <p:txBody>
          <a:bodyPr wrap="square" lIns="0" tIns="0" rIns="0" bIns="0">
            <a:spAutoFit/>
          </a:bodyPr>
          <a:lstStyle/>
          <a:p>
            <a:pPr algn="ctr">
              <a:defRPr/>
            </a:pPr>
            <a:r>
              <a:rPr lang="nl-NL" sz="1100" dirty="0">
                <a:latin typeface="Verdana"/>
                <a:ea typeface="Verdana"/>
                <a:cs typeface="Verdana"/>
              </a:rPr>
              <a:t>57%</a:t>
            </a:r>
          </a:p>
        </p:txBody>
      </p:sp>
      <p:sp>
        <p:nvSpPr>
          <p:cNvPr id="32" name="Rechthoek 31"/>
          <p:cNvSpPr/>
          <p:nvPr/>
        </p:nvSpPr>
        <p:spPr>
          <a:xfrm>
            <a:off x="8158635" y="2470676"/>
            <a:ext cx="881112" cy="169277"/>
          </a:xfrm>
          <a:prstGeom prst="rect">
            <a:avLst/>
          </a:prstGeom>
        </p:spPr>
        <p:txBody>
          <a:bodyPr wrap="square" lIns="0" tIns="0" rIns="0" bIns="0">
            <a:spAutoFit/>
          </a:bodyPr>
          <a:lstStyle/>
          <a:p>
            <a:pPr algn="ctr">
              <a:defRPr/>
            </a:pPr>
            <a:r>
              <a:rPr lang="nl-NL" sz="1100" dirty="0">
                <a:latin typeface="Verdana"/>
                <a:ea typeface="Verdana"/>
                <a:cs typeface="Verdana"/>
              </a:rPr>
              <a:t>76%</a:t>
            </a:r>
          </a:p>
        </p:txBody>
      </p:sp>
      <p:sp>
        <p:nvSpPr>
          <p:cNvPr id="33" name="Rechthoek 32"/>
          <p:cNvSpPr/>
          <p:nvPr/>
        </p:nvSpPr>
        <p:spPr>
          <a:xfrm>
            <a:off x="8158635" y="2203625"/>
            <a:ext cx="881112" cy="169277"/>
          </a:xfrm>
          <a:prstGeom prst="rect">
            <a:avLst/>
          </a:prstGeom>
        </p:spPr>
        <p:txBody>
          <a:bodyPr wrap="square" lIns="0" tIns="0" rIns="0" bIns="0">
            <a:spAutoFit/>
          </a:bodyPr>
          <a:lstStyle/>
          <a:p>
            <a:pPr algn="ctr">
              <a:defRPr/>
            </a:pPr>
            <a:r>
              <a:rPr lang="nl-NL" sz="1100" dirty="0">
                <a:latin typeface="Verdana"/>
                <a:ea typeface="Verdana"/>
                <a:cs typeface="Verdana"/>
              </a:rPr>
              <a:t>68%</a:t>
            </a:r>
          </a:p>
        </p:txBody>
      </p:sp>
      <p:sp>
        <p:nvSpPr>
          <p:cNvPr id="34" name="Tekstvak 33"/>
          <p:cNvSpPr txBox="1"/>
          <p:nvPr/>
        </p:nvSpPr>
        <p:spPr>
          <a:xfrm>
            <a:off x="663799" y="6589737"/>
            <a:ext cx="4032448" cy="369332"/>
          </a:xfrm>
          <a:prstGeom prst="rect">
            <a:avLst/>
          </a:prstGeom>
          <a:noFill/>
        </p:spPr>
        <p:txBody>
          <a:bodyPr wrap="square" rtlCol="0">
            <a:spAutoFit/>
          </a:bodyPr>
          <a:lstStyle/>
          <a:p>
            <a:r>
              <a:rPr lang="nl-NL" sz="900" i="1" dirty="0">
                <a:latin typeface="+mj-lt"/>
              </a:rPr>
              <a:t>Top 2-box = Helemaal mee eens (%) + Mee eens (%)</a:t>
            </a:r>
          </a:p>
          <a:p>
            <a:pPr lvl="0"/>
            <a:r>
              <a:rPr lang="nl-NL" sz="900" i="1" dirty="0">
                <a:solidFill>
                  <a:prstClr val="black"/>
                </a:solidFill>
                <a:latin typeface="Verdana"/>
              </a:rPr>
              <a:t>Bottom 2-box = Helemaal mee oneens (%) + Mee oneens (%)</a:t>
            </a:r>
          </a:p>
        </p:txBody>
      </p:sp>
      <p:sp>
        <p:nvSpPr>
          <p:cNvPr id="36" name="Rechthoek 35">
            <a:extLst>
              <a:ext uri="{FF2B5EF4-FFF2-40B4-BE49-F238E27FC236}">
                <a16:creationId xmlns:a16="http://schemas.microsoft.com/office/drawing/2014/main" id="{6BE61B07-FC72-4FE7-AC77-C0CB5F801546}"/>
              </a:ext>
            </a:extLst>
          </p:cNvPr>
          <p:cNvSpPr/>
          <p:nvPr/>
        </p:nvSpPr>
        <p:spPr>
          <a:xfrm>
            <a:off x="819247" y="5128920"/>
            <a:ext cx="864096" cy="184666"/>
          </a:xfrm>
          <a:prstGeom prst="rect">
            <a:avLst/>
          </a:prstGeom>
        </p:spPr>
        <p:txBody>
          <a:bodyPr wrap="square" lIns="0" tIns="0" rIns="0" bIns="0">
            <a:spAutoFit/>
          </a:bodyPr>
          <a:lstStyle/>
          <a:p>
            <a:pPr>
              <a:defRPr/>
            </a:pPr>
            <a:r>
              <a:rPr lang="nl-NL" sz="1200" b="1" dirty="0">
                <a:latin typeface="Verdana"/>
                <a:ea typeface="Verdana"/>
                <a:cs typeface="Verdana"/>
              </a:rPr>
              <a:t>Volledig</a:t>
            </a:r>
          </a:p>
        </p:txBody>
      </p:sp>
      <p:sp>
        <p:nvSpPr>
          <p:cNvPr id="37" name="Rechthoek 36">
            <a:extLst>
              <a:ext uri="{FF2B5EF4-FFF2-40B4-BE49-F238E27FC236}">
                <a16:creationId xmlns:a16="http://schemas.microsoft.com/office/drawing/2014/main" id="{080E0A41-AF7D-43E9-B3CE-1BFD92E2F51F}"/>
              </a:ext>
            </a:extLst>
          </p:cNvPr>
          <p:cNvSpPr/>
          <p:nvPr/>
        </p:nvSpPr>
        <p:spPr>
          <a:xfrm>
            <a:off x="8158635" y="1929725"/>
            <a:ext cx="881112" cy="169277"/>
          </a:xfrm>
          <a:prstGeom prst="rect">
            <a:avLst/>
          </a:prstGeom>
        </p:spPr>
        <p:txBody>
          <a:bodyPr wrap="square" lIns="0" tIns="0" rIns="0" bIns="0">
            <a:spAutoFit/>
          </a:bodyPr>
          <a:lstStyle/>
          <a:p>
            <a:pPr algn="ctr">
              <a:defRPr/>
            </a:pPr>
            <a:r>
              <a:rPr lang="nl-NL" sz="1100" dirty="0">
                <a:latin typeface="Verdana"/>
                <a:ea typeface="Verdana"/>
                <a:cs typeface="Verdana"/>
              </a:rPr>
              <a:t>63%</a:t>
            </a:r>
          </a:p>
        </p:txBody>
      </p:sp>
      <p:sp>
        <p:nvSpPr>
          <p:cNvPr id="38" name="Rechthoek 37">
            <a:extLst>
              <a:ext uri="{FF2B5EF4-FFF2-40B4-BE49-F238E27FC236}">
                <a16:creationId xmlns:a16="http://schemas.microsoft.com/office/drawing/2014/main" id="{E504C0E9-A3D2-4E59-88A8-8D6F6F15CB31}"/>
              </a:ext>
            </a:extLst>
          </p:cNvPr>
          <p:cNvSpPr/>
          <p:nvPr/>
        </p:nvSpPr>
        <p:spPr>
          <a:xfrm>
            <a:off x="8158635" y="3069594"/>
            <a:ext cx="881112" cy="169277"/>
          </a:xfrm>
          <a:prstGeom prst="rect">
            <a:avLst/>
          </a:prstGeom>
        </p:spPr>
        <p:txBody>
          <a:bodyPr wrap="square" lIns="0" tIns="0" rIns="0" bIns="0">
            <a:spAutoFit/>
          </a:bodyPr>
          <a:lstStyle/>
          <a:p>
            <a:pPr algn="ctr">
              <a:defRPr/>
            </a:pPr>
            <a:r>
              <a:rPr lang="nl-NL" sz="1100" dirty="0">
                <a:latin typeface="Verdana"/>
                <a:ea typeface="Verdana"/>
                <a:cs typeface="Verdana"/>
              </a:rPr>
              <a:t>60%</a:t>
            </a:r>
          </a:p>
        </p:txBody>
      </p:sp>
      <p:sp>
        <p:nvSpPr>
          <p:cNvPr id="39" name="Rechthoek 38">
            <a:extLst>
              <a:ext uri="{FF2B5EF4-FFF2-40B4-BE49-F238E27FC236}">
                <a16:creationId xmlns:a16="http://schemas.microsoft.com/office/drawing/2014/main" id="{6FBA52B9-141E-4B13-AAB0-E4C9BC9F8C6D}"/>
              </a:ext>
            </a:extLst>
          </p:cNvPr>
          <p:cNvSpPr/>
          <p:nvPr/>
        </p:nvSpPr>
        <p:spPr>
          <a:xfrm>
            <a:off x="8152631" y="4861545"/>
            <a:ext cx="881112" cy="169277"/>
          </a:xfrm>
          <a:prstGeom prst="rect">
            <a:avLst/>
          </a:prstGeom>
        </p:spPr>
        <p:txBody>
          <a:bodyPr wrap="square" lIns="0" tIns="0" rIns="0" bIns="0">
            <a:spAutoFit/>
          </a:bodyPr>
          <a:lstStyle/>
          <a:p>
            <a:pPr algn="ctr">
              <a:defRPr/>
            </a:pPr>
            <a:r>
              <a:rPr lang="nl-NL" sz="1100" dirty="0">
                <a:latin typeface="Verdana"/>
                <a:ea typeface="Verdana"/>
                <a:cs typeface="Verdana"/>
              </a:rPr>
              <a:t>46%</a:t>
            </a:r>
          </a:p>
        </p:txBody>
      </p:sp>
      <p:sp>
        <p:nvSpPr>
          <p:cNvPr id="43" name="Rechthoek 42">
            <a:extLst>
              <a:ext uri="{FF2B5EF4-FFF2-40B4-BE49-F238E27FC236}">
                <a16:creationId xmlns:a16="http://schemas.microsoft.com/office/drawing/2014/main" id="{BE4DD7CF-B048-4AA8-A787-A557230EB0B0}"/>
              </a:ext>
            </a:extLst>
          </p:cNvPr>
          <p:cNvSpPr/>
          <p:nvPr/>
        </p:nvSpPr>
        <p:spPr>
          <a:xfrm>
            <a:off x="8158635" y="4239239"/>
            <a:ext cx="881112" cy="169277"/>
          </a:xfrm>
          <a:prstGeom prst="rect">
            <a:avLst/>
          </a:prstGeom>
        </p:spPr>
        <p:txBody>
          <a:bodyPr wrap="square" lIns="0" tIns="0" rIns="0" bIns="0">
            <a:spAutoFit/>
          </a:bodyPr>
          <a:lstStyle/>
          <a:p>
            <a:pPr algn="ctr">
              <a:defRPr/>
            </a:pPr>
            <a:r>
              <a:rPr lang="nl-NL" sz="1100" dirty="0">
                <a:latin typeface="Verdana"/>
                <a:ea typeface="Verdana"/>
                <a:cs typeface="Verdana"/>
              </a:rPr>
              <a:t>53%</a:t>
            </a:r>
          </a:p>
        </p:txBody>
      </p:sp>
      <p:sp>
        <p:nvSpPr>
          <p:cNvPr id="45" name="Rechthoek 44">
            <a:extLst>
              <a:ext uri="{FF2B5EF4-FFF2-40B4-BE49-F238E27FC236}">
                <a16:creationId xmlns:a16="http://schemas.microsoft.com/office/drawing/2014/main" id="{15D7AB52-B52E-4E9F-B31A-67AA4E1191CC}"/>
              </a:ext>
            </a:extLst>
          </p:cNvPr>
          <p:cNvSpPr/>
          <p:nvPr/>
        </p:nvSpPr>
        <p:spPr>
          <a:xfrm>
            <a:off x="9008770" y="1540716"/>
            <a:ext cx="971251" cy="161583"/>
          </a:xfrm>
          <a:prstGeom prst="rect">
            <a:avLst/>
          </a:prstGeom>
        </p:spPr>
        <p:txBody>
          <a:bodyPr wrap="square" lIns="0" tIns="0" rIns="0" bIns="0">
            <a:spAutoFit/>
          </a:bodyPr>
          <a:lstStyle/>
          <a:p>
            <a:pPr>
              <a:defRPr/>
            </a:pPr>
            <a:r>
              <a:rPr lang="nl-NL" sz="1050" dirty="0">
                <a:solidFill>
                  <a:srgbClr val="E2001A"/>
                </a:solidFill>
                <a:latin typeface="Verdana"/>
                <a:ea typeface="Verdana"/>
                <a:cs typeface="Verdana"/>
              </a:rPr>
              <a:t>Bottom 2-box</a:t>
            </a:r>
          </a:p>
        </p:txBody>
      </p:sp>
      <p:sp>
        <p:nvSpPr>
          <p:cNvPr id="46" name="Rechthoek 45">
            <a:extLst>
              <a:ext uri="{FF2B5EF4-FFF2-40B4-BE49-F238E27FC236}">
                <a16:creationId xmlns:a16="http://schemas.microsoft.com/office/drawing/2014/main" id="{347EFA27-7438-400D-BCCE-D8BCD8A70696}"/>
              </a:ext>
            </a:extLst>
          </p:cNvPr>
          <p:cNvSpPr/>
          <p:nvPr/>
        </p:nvSpPr>
        <p:spPr>
          <a:xfrm>
            <a:off x="8998596" y="3622403"/>
            <a:ext cx="881112" cy="169277"/>
          </a:xfrm>
          <a:prstGeom prst="rect">
            <a:avLst/>
          </a:prstGeom>
        </p:spPr>
        <p:txBody>
          <a:bodyPr wrap="square" lIns="0" tIns="0" rIns="0" bIns="0">
            <a:spAutoFit/>
          </a:bodyPr>
          <a:lstStyle/>
          <a:p>
            <a:pPr algn="ctr">
              <a:defRPr/>
            </a:pPr>
            <a:r>
              <a:rPr lang="nl-NL" sz="1100" dirty="0">
                <a:latin typeface="Verdana"/>
                <a:ea typeface="Verdana"/>
                <a:cs typeface="Verdana"/>
              </a:rPr>
              <a:t>  5%</a:t>
            </a:r>
          </a:p>
        </p:txBody>
      </p:sp>
      <p:sp>
        <p:nvSpPr>
          <p:cNvPr id="49" name="Rechthoek 48">
            <a:extLst>
              <a:ext uri="{FF2B5EF4-FFF2-40B4-BE49-F238E27FC236}">
                <a16:creationId xmlns:a16="http://schemas.microsoft.com/office/drawing/2014/main" id="{8E154449-D920-4005-8C50-AEA108A6D48E}"/>
              </a:ext>
            </a:extLst>
          </p:cNvPr>
          <p:cNvSpPr/>
          <p:nvPr/>
        </p:nvSpPr>
        <p:spPr>
          <a:xfrm>
            <a:off x="8998596" y="3348503"/>
            <a:ext cx="881112" cy="169277"/>
          </a:xfrm>
          <a:prstGeom prst="rect">
            <a:avLst/>
          </a:prstGeom>
        </p:spPr>
        <p:txBody>
          <a:bodyPr wrap="square" lIns="0" tIns="0" rIns="0" bIns="0">
            <a:spAutoFit/>
          </a:bodyPr>
          <a:lstStyle/>
          <a:p>
            <a:pPr algn="ctr">
              <a:defRPr/>
            </a:pPr>
            <a:r>
              <a:rPr lang="nl-NL" sz="1100" dirty="0">
                <a:latin typeface="Verdana"/>
                <a:ea typeface="Verdana"/>
                <a:cs typeface="Verdana"/>
              </a:rPr>
              <a:t>  7%</a:t>
            </a:r>
          </a:p>
        </p:txBody>
      </p:sp>
      <p:sp>
        <p:nvSpPr>
          <p:cNvPr id="50" name="Rechthoek 49">
            <a:extLst>
              <a:ext uri="{FF2B5EF4-FFF2-40B4-BE49-F238E27FC236}">
                <a16:creationId xmlns:a16="http://schemas.microsoft.com/office/drawing/2014/main" id="{177D1BAB-3A33-451A-B2F8-8E4EC4053662}"/>
              </a:ext>
            </a:extLst>
          </p:cNvPr>
          <p:cNvSpPr/>
          <p:nvPr/>
        </p:nvSpPr>
        <p:spPr>
          <a:xfrm>
            <a:off x="8998596" y="5434566"/>
            <a:ext cx="881112" cy="169277"/>
          </a:xfrm>
          <a:prstGeom prst="rect">
            <a:avLst/>
          </a:prstGeom>
        </p:spPr>
        <p:txBody>
          <a:bodyPr wrap="square" lIns="0" tIns="0" rIns="0" bIns="0">
            <a:spAutoFit/>
          </a:bodyPr>
          <a:lstStyle/>
          <a:p>
            <a:pPr algn="ctr">
              <a:defRPr/>
            </a:pPr>
            <a:r>
              <a:rPr lang="nl-NL" sz="1100" dirty="0">
                <a:latin typeface="Verdana"/>
                <a:ea typeface="Verdana"/>
                <a:cs typeface="Verdana"/>
              </a:rPr>
              <a:t>  5%</a:t>
            </a:r>
          </a:p>
        </p:txBody>
      </p:sp>
      <p:sp>
        <p:nvSpPr>
          <p:cNvPr id="51" name="Rechthoek 50">
            <a:extLst>
              <a:ext uri="{FF2B5EF4-FFF2-40B4-BE49-F238E27FC236}">
                <a16:creationId xmlns:a16="http://schemas.microsoft.com/office/drawing/2014/main" id="{A58180F5-1A7A-4D0F-A3F9-A533F08AAADC}"/>
              </a:ext>
            </a:extLst>
          </p:cNvPr>
          <p:cNvSpPr/>
          <p:nvPr/>
        </p:nvSpPr>
        <p:spPr>
          <a:xfrm>
            <a:off x="8998596" y="5146899"/>
            <a:ext cx="881112" cy="169277"/>
          </a:xfrm>
          <a:prstGeom prst="rect">
            <a:avLst/>
          </a:prstGeom>
        </p:spPr>
        <p:txBody>
          <a:bodyPr wrap="square" lIns="0" tIns="0" rIns="0" bIns="0">
            <a:spAutoFit/>
          </a:bodyPr>
          <a:lstStyle/>
          <a:p>
            <a:pPr algn="ctr">
              <a:defRPr/>
            </a:pPr>
            <a:r>
              <a:rPr lang="nl-NL" sz="1100" dirty="0">
                <a:latin typeface="Verdana"/>
                <a:ea typeface="Verdana"/>
                <a:cs typeface="Verdana"/>
              </a:rPr>
              <a:t>12%</a:t>
            </a:r>
          </a:p>
        </p:txBody>
      </p:sp>
      <p:sp>
        <p:nvSpPr>
          <p:cNvPr id="52" name="Rechthoek 51">
            <a:extLst>
              <a:ext uri="{FF2B5EF4-FFF2-40B4-BE49-F238E27FC236}">
                <a16:creationId xmlns:a16="http://schemas.microsoft.com/office/drawing/2014/main" id="{1FE7A3D1-B9D7-443D-83FC-9D448EDDB75E}"/>
              </a:ext>
            </a:extLst>
          </p:cNvPr>
          <p:cNvSpPr/>
          <p:nvPr/>
        </p:nvSpPr>
        <p:spPr>
          <a:xfrm>
            <a:off x="9039747" y="2470676"/>
            <a:ext cx="881112" cy="169277"/>
          </a:xfrm>
          <a:prstGeom prst="rect">
            <a:avLst/>
          </a:prstGeom>
        </p:spPr>
        <p:txBody>
          <a:bodyPr wrap="square" lIns="0" tIns="0" rIns="0" bIns="0">
            <a:spAutoFit/>
          </a:bodyPr>
          <a:lstStyle/>
          <a:p>
            <a:pPr algn="ctr">
              <a:defRPr/>
            </a:pPr>
            <a:r>
              <a:rPr lang="nl-NL" sz="1100" dirty="0">
                <a:latin typeface="Verdana"/>
                <a:ea typeface="Verdana"/>
                <a:cs typeface="Verdana"/>
              </a:rPr>
              <a:t>3%</a:t>
            </a:r>
          </a:p>
        </p:txBody>
      </p:sp>
      <p:sp>
        <p:nvSpPr>
          <p:cNvPr id="53" name="Rechthoek 52">
            <a:extLst>
              <a:ext uri="{FF2B5EF4-FFF2-40B4-BE49-F238E27FC236}">
                <a16:creationId xmlns:a16="http://schemas.microsoft.com/office/drawing/2014/main" id="{CB518E95-DF09-44F9-9332-1BA311FA5BCE}"/>
              </a:ext>
            </a:extLst>
          </p:cNvPr>
          <p:cNvSpPr/>
          <p:nvPr/>
        </p:nvSpPr>
        <p:spPr>
          <a:xfrm>
            <a:off x="9004600" y="2203625"/>
            <a:ext cx="881112" cy="169277"/>
          </a:xfrm>
          <a:prstGeom prst="rect">
            <a:avLst/>
          </a:prstGeom>
        </p:spPr>
        <p:txBody>
          <a:bodyPr wrap="square" lIns="0" tIns="0" rIns="0" bIns="0">
            <a:spAutoFit/>
          </a:bodyPr>
          <a:lstStyle/>
          <a:p>
            <a:pPr algn="ctr">
              <a:defRPr/>
            </a:pPr>
            <a:r>
              <a:rPr lang="nl-NL" sz="1100" dirty="0">
                <a:latin typeface="Verdana"/>
                <a:ea typeface="Verdana"/>
                <a:cs typeface="Verdana"/>
              </a:rPr>
              <a:t>11%</a:t>
            </a:r>
          </a:p>
        </p:txBody>
      </p:sp>
      <p:sp>
        <p:nvSpPr>
          <p:cNvPr id="54" name="Rechthoek 53">
            <a:extLst>
              <a:ext uri="{FF2B5EF4-FFF2-40B4-BE49-F238E27FC236}">
                <a16:creationId xmlns:a16="http://schemas.microsoft.com/office/drawing/2014/main" id="{3991162C-1D85-4DB8-B5CB-5D43D156E76D}"/>
              </a:ext>
            </a:extLst>
          </p:cNvPr>
          <p:cNvSpPr/>
          <p:nvPr/>
        </p:nvSpPr>
        <p:spPr>
          <a:xfrm>
            <a:off x="9004600" y="1929725"/>
            <a:ext cx="881112" cy="169277"/>
          </a:xfrm>
          <a:prstGeom prst="rect">
            <a:avLst/>
          </a:prstGeom>
        </p:spPr>
        <p:txBody>
          <a:bodyPr wrap="square" lIns="0" tIns="0" rIns="0" bIns="0">
            <a:spAutoFit/>
          </a:bodyPr>
          <a:lstStyle/>
          <a:p>
            <a:pPr algn="ctr">
              <a:defRPr/>
            </a:pPr>
            <a:r>
              <a:rPr lang="nl-NL" sz="1100" dirty="0">
                <a:latin typeface="Verdana"/>
                <a:ea typeface="Verdana"/>
                <a:cs typeface="Verdana"/>
              </a:rPr>
              <a:t>11%</a:t>
            </a:r>
          </a:p>
        </p:txBody>
      </p:sp>
      <p:sp>
        <p:nvSpPr>
          <p:cNvPr id="55" name="Rechthoek 54">
            <a:extLst>
              <a:ext uri="{FF2B5EF4-FFF2-40B4-BE49-F238E27FC236}">
                <a16:creationId xmlns:a16="http://schemas.microsoft.com/office/drawing/2014/main" id="{FB096E52-9514-4F46-BECC-E98EA51C2528}"/>
              </a:ext>
            </a:extLst>
          </p:cNvPr>
          <p:cNvSpPr/>
          <p:nvPr/>
        </p:nvSpPr>
        <p:spPr>
          <a:xfrm>
            <a:off x="9004600" y="3069594"/>
            <a:ext cx="881112" cy="169277"/>
          </a:xfrm>
          <a:prstGeom prst="rect">
            <a:avLst/>
          </a:prstGeom>
        </p:spPr>
        <p:txBody>
          <a:bodyPr wrap="square" lIns="0" tIns="0" rIns="0" bIns="0">
            <a:spAutoFit/>
          </a:bodyPr>
          <a:lstStyle/>
          <a:p>
            <a:pPr algn="ctr">
              <a:defRPr/>
            </a:pPr>
            <a:r>
              <a:rPr lang="nl-NL" sz="1100" dirty="0">
                <a:latin typeface="Verdana"/>
                <a:ea typeface="Verdana"/>
                <a:cs typeface="Verdana"/>
              </a:rPr>
              <a:t>11%</a:t>
            </a:r>
          </a:p>
        </p:txBody>
      </p:sp>
      <p:sp>
        <p:nvSpPr>
          <p:cNvPr id="56" name="Rechthoek 55">
            <a:extLst>
              <a:ext uri="{FF2B5EF4-FFF2-40B4-BE49-F238E27FC236}">
                <a16:creationId xmlns:a16="http://schemas.microsoft.com/office/drawing/2014/main" id="{9E761E4A-CD44-4749-BF81-2C2CDDE3F32F}"/>
              </a:ext>
            </a:extLst>
          </p:cNvPr>
          <p:cNvSpPr/>
          <p:nvPr/>
        </p:nvSpPr>
        <p:spPr>
          <a:xfrm>
            <a:off x="8998596" y="4861545"/>
            <a:ext cx="881112" cy="169277"/>
          </a:xfrm>
          <a:prstGeom prst="rect">
            <a:avLst/>
          </a:prstGeom>
        </p:spPr>
        <p:txBody>
          <a:bodyPr wrap="square" lIns="0" tIns="0" rIns="0" bIns="0">
            <a:spAutoFit/>
          </a:bodyPr>
          <a:lstStyle/>
          <a:p>
            <a:pPr algn="ctr">
              <a:defRPr/>
            </a:pPr>
            <a:r>
              <a:rPr lang="nl-NL" sz="1100" dirty="0">
                <a:latin typeface="Verdana"/>
                <a:ea typeface="Verdana"/>
                <a:cs typeface="Verdana"/>
              </a:rPr>
              <a:t>18%</a:t>
            </a:r>
          </a:p>
        </p:txBody>
      </p:sp>
      <p:sp>
        <p:nvSpPr>
          <p:cNvPr id="59" name="Rechthoek 58">
            <a:extLst>
              <a:ext uri="{FF2B5EF4-FFF2-40B4-BE49-F238E27FC236}">
                <a16:creationId xmlns:a16="http://schemas.microsoft.com/office/drawing/2014/main" id="{204A522D-4AE7-469E-9E29-403124F9D966}"/>
              </a:ext>
            </a:extLst>
          </p:cNvPr>
          <p:cNvSpPr/>
          <p:nvPr/>
        </p:nvSpPr>
        <p:spPr>
          <a:xfrm>
            <a:off x="9004600" y="4239239"/>
            <a:ext cx="881112" cy="169277"/>
          </a:xfrm>
          <a:prstGeom prst="rect">
            <a:avLst/>
          </a:prstGeom>
        </p:spPr>
        <p:txBody>
          <a:bodyPr wrap="square" lIns="0" tIns="0" rIns="0" bIns="0">
            <a:spAutoFit/>
          </a:bodyPr>
          <a:lstStyle/>
          <a:p>
            <a:pPr algn="ctr">
              <a:defRPr/>
            </a:pPr>
            <a:r>
              <a:rPr lang="nl-NL" sz="1100" dirty="0">
                <a:latin typeface="Verdana"/>
                <a:ea typeface="Verdana"/>
                <a:cs typeface="Verdana"/>
              </a:rPr>
              <a:t>11%</a:t>
            </a:r>
          </a:p>
        </p:txBody>
      </p:sp>
    </p:spTree>
    <p:extLst>
      <p:ext uri="{BB962C8B-B14F-4D97-AF65-F5344CB8AC3E}">
        <p14:creationId xmlns:p14="http://schemas.microsoft.com/office/powerpoint/2010/main" val="2635368517"/>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1"/>
          </p:nvPr>
        </p:nvSpPr>
        <p:spPr/>
        <p:txBody>
          <a:bodyPr/>
          <a:lstStyle/>
          <a:p>
            <a:pPr>
              <a:defRPr/>
            </a:pPr>
            <a:fld id="{EFBB089C-3EC7-E142-A0CA-E2985DC170D8}" type="slidenum">
              <a:rPr lang="pl-PL"/>
              <a:pPr>
                <a:defRPr/>
              </a:pPr>
              <a:t>13</a:t>
            </a:fld>
            <a:endParaRPr lang="pl-PL" dirty="0"/>
          </a:p>
        </p:txBody>
      </p:sp>
      <p:sp>
        <p:nvSpPr>
          <p:cNvPr id="3" name="Tijdelijke aanduiding voor dianummer 1"/>
          <p:cNvSpPr txBox="1">
            <a:spLocks/>
          </p:cNvSpPr>
          <p:nvPr/>
        </p:nvSpPr>
        <p:spPr>
          <a:xfrm>
            <a:off x="0" y="0"/>
            <a:ext cx="0" cy="0"/>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7BBE937-EC25-1640-A8E3-3897D97C7DC9}"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cxnSp>
        <p:nvCxnSpPr>
          <p:cNvPr id="5" name="Rechte verbindingslijn 4"/>
          <p:cNvCxnSpPr/>
          <p:nvPr/>
        </p:nvCxnSpPr>
        <p:spPr>
          <a:xfrm>
            <a:off x="771525" y="1345001"/>
            <a:ext cx="91694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cxnSp>
        <p:nvCxnSpPr>
          <p:cNvPr id="6" name="Rechte verbindingslijn 5"/>
          <p:cNvCxnSpPr/>
          <p:nvPr/>
        </p:nvCxnSpPr>
        <p:spPr>
          <a:xfrm>
            <a:off x="771525" y="6948189"/>
            <a:ext cx="87840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sp>
        <p:nvSpPr>
          <p:cNvPr id="8" name="Tekstvak 7"/>
          <p:cNvSpPr txBox="1"/>
          <p:nvPr/>
        </p:nvSpPr>
        <p:spPr>
          <a:xfrm>
            <a:off x="771524" y="6973841"/>
            <a:ext cx="8677251" cy="313658"/>
          </a:xfrm>
          <a:prstGeom prst="rect">
            <a:avLst/>
          </a:prstGeom>
          <a:noFill/>
        </p:spPr>
        <p:txBody>
          <a:bodyPr wrap="square" lIns="0" tIns="0" rIns="0" bIns="0" rtlCol="0" anchor="ctr" anchorCtr="0">
            <a:noAutofit/>
          </a:bodyPr>
          <a:lstStyle/>
          <a:p>
            <a:r>
              <a:rPr lang="nl-NL" sz="1000" b="1" dirty="0">
                <a:solidFill>
                  <a:srgbClr val="009BD5"/>
                </a:solidFill>
                <a:latin typeface="Verdana"/>
                <a:ea typeface="Verdana"/>
                <a:cs typeface="Verdana"/>
              </a:rPr>
              <a:t>Vraag: </a:t>
            </a:r>
            <a:r>
              <a:rPr lang="nl-NL" sz="1000" dirty="0">
                <a:latin typeface="Verdana"/>
                <a:ea typeface="Verdana"/>
                <a:cs typeface="Verdana"/>
              </a:rPr>
              <a:t>Waarom vindt u de informatie over producten van GEMMA niet (geheel) duidelijk, volledig, bruikbaar en/of actueel?| n=87 </a:t>
            </a:r>
          </a:p>
          <a:p>
            <a:r>
              <a:rPr lang="nl-NL" sz="1000" i="1" dirty="0">
                <a:latin typeface="Verdana"/>
                <a:ea typeface="Verdana"/>
                <a:cs typeface="Verdana"/>
              </a:rPr>
              <a:t>(Vraag gesteld indien antwoord 'Neutraal’, ‘Mee oneens’, ‘Helemaal mee oneens’ voor duidelijk, bruikbaar, volledig en/of actueel)</a:t>
            </a:r>
          </a:p>
        </p:txBody>
      </p:sp>
      <p:sp>
        <p:nvSpPr>
          <p:cNvPr id="47" name="Rechthoek 46"/>
          <p:cNvSpPr/>
          <p:nvPr/>
        </p:nvSpPr>
        <p:spPr>
          <a:xfrm>
            <a:off x="1167855" y="385763"/>
            <a:ext cx="8773071" cy="830997"/>
          </a:xfrm>
          <a:prstGeom prst="rect">
            <a:avLst/>
          </a:prstGeom>
        </p:spPr>
        <p:txBody>
          <a:bodyPr wrap="square" lIns="0" tIns="0" rIns="0" bIns="0">
            <a:spAutoFit/>
          </a:bodyPr>
          <a:lstStyle/>
          <a:p>
            <a:pPr algn="r">
              <a:defRPr/>
            </a:pPr>
            <a:r>
              <a:rPr lang="nl-NL" sz="2000" b="1" dirty="0">
                <a:solidFill>
                  <a:srgbClr val="E2001A"/>
                </a:solidFill>
                <a:latin typeface="Verdana"/>
                <a:ea typeface="Verdana"/>
                <a:cs typeface="Verdana"/>
              </a:rPr>
              <a:t>Duidelijkheid, praktische toepasbaarheid en vernieuwing zijn verbetersuggesties</a:t>
            </a:r>
          </a:p>
          <a:p>
            <a:pPr algn="r">
              <a:defRPr/>
            </a:pPr>
            <a:r>
              <a:rPr lang="nl-NL" sz="1400" dirty="0">
                <a:solidFill>
                  <a:srgbClr val="009BD5"/>
                </a:solidFill>
                <a:latin typeface="Verdana"/>
                <a:ea typeface="Verdana"/>
                <a:cs typeface="Verdana"/>
              </a:rPr>
              <a:t>Men geeft aan dat de producten soms complex en te theoretisch zijn en veel informatie bevatten.</a:t>
            </a:r>
          </a:p>
        </p:txBody>
      </p:sp>
      <p:sp>
        <p:nvSpPr>
          <p:cNvPr id="48" name="Rechthoek 47"/>
          <p:cNvSpPr/>
          <p:nvPr/>
        </p:nvSpPr>
        <p:spPr>
          <a:xfrm>
            <a:off x="782415" y="1477169"/>
            <a:ext cx="4561904" cy="184666"/>
          </a:xfrm>
          <a:prstGeom prst="rect">
            <a:avLst/>
          </a:prstGeom>
        </p:spPr>
        <p:txBody>
          <a:bodyPr wrap="square" lIns="0" tIns="0" rIns="0" bIns="0">
            <a:spAutoFit/>
          </a:bodyPr>
          <a:lstStyle/>
          <a:p>
            <a:pPr>
              <a:defRPr/>
            </a:pPr>
            <a:r>
              <a:rPr lang="nl-NL" sz="1200" b="1" dirty="0">
                <a:solidFill>
                  <a:srgbClr val="009BD5"/>
                </a:solidFill>
                <a:latin typeface="Verdana"/>
                <a:ea typeface="Verdana"/>
                <a:cs typeface="Verdana"/>
              </a:rPr>
              <a:t>Verbetersuggesties productinformatie</a:t>
            </a:r>
          </a:p>
        </p:txBody>
      </p:sp>
      <p:sp>
        <p:nvSpPr>
          <p:cNvPr id="13" name="Rechthoek 12">
            <a:extLst>
              <a:ext uri="{FF2B5EF4-FFF2-40B4-BE49-F238E27FC236}">
                <a16:creationId xmlns:a16="http://schemas.microsoft.com/office/drawing/2014/main" id="{4B7A84A8-4113-4259-87D3-AE18C75128F8}"/>
              </a:ext>
            </a:extLst>
          </p:cNvPr>
          <p:cNvSpPr/>
          <p:nvPr/>
        </p:nvSpPr>
        <p:spPr>
          <a:xfrm>
            <a:off x="787797" y="1837209"/>
            <a:ext cx="9169399" cy="5216813"/>
          </a:xfrm>
          <a:prstGeom prst="rect">
            <a:avLst/>
          </a:prstGeom>
        </p:spPr>
        <p:txBody>
          <a:bodyPr wrap="square" lIns="0" tIns="0" rIns="0" bIns="0">
            <a:spAutoFit/>
          </a:bodyPr>
          <a:lstStyle/>
          <a:p>
            <a:pPr>
              <a:defRPr/>
            </a:pPr>
            <a:r>
              <a:rPr lang="nl-NL" sz="1200" b="1" dirty="0">
                <a:latin typeface="Verdana"/>
                <a:ea typeface="Verdana"/>
                <a:cs typeface="Verdana"/>
              </a:rPr>
              <a:t>1. Duidelijker/minder complex/minder grote hoeveelheid informatie</a:t>
            </a:r>
          </a:p>
          <a:p>
            <a:pPr>
              <a:defRPr/>
            </a:pPr>
            <a:endParaRPr lang="nl-NL" sz="700" dirty="0">
              <a:solidFill>
                <a:srgbClr val="009BD5"/>
              </a:solidFill>
              <a:latin typeface="Verdana"/>
              <a:ea typeface="Verdana"/>
              <a:cs typeface="Verdana"/>
            </a:endParaRPr>
          </a:p>
          <a:p>
            <a:pPr marL="754063" lvl="1" indent="-171450">
              <a:buFont typeface="Arial" panose="020B0604020202020204" pitchFamily="34" charset="0"/>
              <a:buChar char="•"/>
              <a:defRPr/>
            </a:pPr>
            <a:r>
              <a:rPr lang="nl-NL" sz="1100" i="1" dirty="0">
                <a:latin typeface="Verdana"/>
                <a:ea typeface="Verdana"/>
                <a:cs typeface="Verdana"/>
              </a:rPr>
              <a:t>‘Er is heel veel informatie, </a:t>
            </a:r>
            <a:r>
              <a:rPr lang="nl-NL" sz="1100" b="1" i="1" dirty="0">
                <a:latin typeface="Verdana"/>
                <a:ea typeface="Verdana"/>
                <a:cs typeface="Verdana"/>
              </a:rPr>
              <a:t>makkelijk de weg kwijt te raken </a:t>
            </a:r>
            <a:r>
              <a:rPr lang="nl-NL" sz="1100" i="1" dirty="0">
                <a:latin typeface="Verdana"/>
                <a:ea typeface="Verdana"/>
                <a:cs typeface="Verdana"/>
              </a:rPr>
              <a:t>na enkele keren doorklikken...’</a:t>
            </a:r>
          </a:p>
          <a:p>
            <a:pPr lvl="1">
              <a:defRPr/>
            </a:pPr>
            <a:endParaRPr lang="nl-NL" sz="300" i="1" dirty="0">
              <a:latin typeface="Verdana"/>
              <a:ea typeface="Verdana"/>
              <a:cs typeface="Verdana"/>
            </a:endParaRPr>
          </a:p>
          <a:p>
            <a:pPr marL="754063" lvl="1" indent="-171450">
              <a:buFont typeface="Arial" panose="020B0604020202020204" pitchFamily="34" charset="0"/>
              <a:buChar char="•"/>
              <a:defRPr/>
            </a:pPr>
            <a:r>
              <a:rPr lang="nl-NL" sz="1100" i="1" dirty="0">
                <a:latin typeface="Verdana"/>
                <a:ea typeface="Verdana"/>
                <a:cs typeface="Verdana"/>
              </a:rPr>
              <a:t>‘Soms </a:t>
            </a:r>
            <a:r>
              <a:rPr lang="nl-NL" sz="1100" b="1" i="1" dirty="0">
                <a:latin typeface="Verdana"/>
                <a:ea typeface="Verdana"/>
                <a:cs typeface="Verdana"/>
              </a:rPr>
              <a:t>lastig</a:t>
            </a:r>
            <a:r>
              <a:rPr lang="nl-NL" sz="1100" i="1" dirty="0">
                <a:latin typeface="Verdana"/>
                <a:ea typeface="Verdana"/>
                <a:cs typeface="Verdana"/>
              </a:rPr>
              <a:t> om alle informatie over een onderwerp </a:t>
            </a:r>
            <a:r>
              <a:rPr lang="nl-NL" sz="1100" b="1" i="1" dirty="0">
                <a:latin typeface="Verdana"/>
                <a:ea typeface="Verdana"/>
                <a:cs typeface="Verdana"/>
              </a:rPr>
              <a:t>bij elkaar te vinden</a:t>
            </a:r>
            <a:r>
              <a:rPr lang="nl-NL" sz="1100" i="1" dirty="0">
                <a:latin typeface="Verdana"/>
                <a:ea typeface="Verdana"/>
                <a:cs typeface="Verdana"/>
              </a:rPr>
              <a:t>.’</a:t>
            </a:r>
          </a:p>
          <a:p>
            <a:pPr lvl="1">
              <a:defRPr/>
            </a:pPr>
            <a:endParaRPr lang="nl-NL" sz="300" i="1" dirty="0">
              <a:latin typeface="Verdana"/>
              <a:ea typeface="Verdana"/>
              <a:cs typeface="Verdana"/>
            </a:endParaRPr>
          </a:p>
          <a:p>
            <a:pPr marL="754063" lvl="1" indent="-171450">
              <a:buFont typeface="Arial" panose="020B0604020202020204" pitchFamily="34" charset="0"/>
              <a:buChar char="•"/>
              <a:defRPr/>
            </a:pPr>
            <a:r>
              <a:rPr lang="nl-NL" sz="1100" i="1" dirty="0">
                <a:latin typeface="Verdana"/>
                <a:ea typeface="Verdana"/>
                <a:cs typeface="Verdana"/>
              </a:rPr>
              <a:t>‘Het is veel informatie, en de </a:t>
            </a:r>
            <a:r>
              <a:rPr lang="nl-NL" sz="1100" b="1" i="1" dirty="0">
                <a:latin typeface="Verdana"/>
                <a:ea typeface="Verdana"/>
                <a:cs typeface="Verdana"/>
              </a:rPr>
              <a:t>vindbaarheid is soms lastig </a:t>
            </a:r>
            <a:r>
              <a:rPr lang="nl-NL" sz="1100" i="1" dirty="0">
                <a:latin typeface="Verdana"/>
                <a:ea typeface="Verdana"/>
                <a:cs typeface="Verdana"/>
              </a:rPr>
              <a:t>vanwege de gelaagdheid van sites.’</a:t>
            </a:r>
          </a:p>
          <a:p>
            <a:pPr lvl="1">
              <a:defRPr/>
            </a:pPr>
            <a:endParaRPr lang="nl-NL" sz="300" i="1" dirty="0">
              <a:latin typeface="Verdana"/>
              <a:ea typeface="Verdana"/>
              <a:cs typeface="Verdana"/>
            </a:endParaRPr>
          </a:p>
          <a:p>
            <a:pPr marL="754063" lvl="1" indent="-171450">
              <a:buFont typeface="Arial" panose="020B0604020202020204" pitchFamily="34" charset="0"/>
              <a:buChar char="•"/>
              <a:defRPr/>
            </a:pPr>
            <a:r>
              <a:rPr lang="nl-NL" sz="1100" i="1" dirty="0">
                <a:latin typeface="Verdana"/>
                <a:ea typeface="Verdana"/>
                <a:cs typeface="Verdana"/>
              </a:rPr>
              <a:t>‘De weg vinden in de relaties en objecten van het kennismodel is </a:t>
            </a:r>
            <a:r>
              <a:rPr lang="nl-NL" sz="1100" b="1" i="1" dirty="0">
                <a:latin typeface="Verdana"/>
                <a:ea typeface="Verdana"/>
                <a:cs typeface="Verdana"/>
              </a:rPr>
              <a:t>een uitdaging</a:t>
            </a:r>
            <a:r>
              <a:rPr lang="nl-NL" sz="1100" i="1" dirty="0">
                <a:latin typeface="Verdana"/>
                <a:ea typeface="Verdana"/>
                <a:cs typeface="Verdana"/>
              </a:rPr>
              <a:t>.’</a:t>
            </a:r>
          </a:p>
          <a:p>
            <a:pPr>
              <a:defRPr/>
            </a:pPr>
            <a:endParaRPr lang="nl-NL" sz="1200" dirty="0">
              <a:solidFill>
                <a:srgbClr val="009BD5"/>
              </a:solidFill>
              <a:latin typeface="Verdana"/>
              <a:ea typeface="Verdana"/>
              <a:cs typeface="Verdana"/>
            </a:endParaRPr>
          </a:p>
          <a:p>
            <a:pPr>
              <a:defRPr/>
            </a:pPr>
            <a:endParaRPr lang="nl-NL" sz="1200" dirty="0">
              <a:solidFill>
                <a:srgbClr val="009BD5"/>
              </a:solidFill>
              <a:latin typeface="Verdana"/>
              <a:ea typeface="Verdana"/>
              <a:cs typeface="Verdana"/>
            </a:endParaRPr>
          </a:p>
          <a:p>
            <a:pPr lvl="0">
              <a:defRPr/>
            </a:pPr>
            <a:r>
              <a:rPr lang="nl-NL" sz="1200" b="1" dirty="0">
                <a:latin typeface="Verdana"/>
                <a:ea typeface="Verdana"/>
                <a:cs typeface="Verdana"/>
              </a:rPr>
              <a:t>2. Praktische toepasbaarheid vergroten</a:t>
            </a:r>
          </a:p>
          <a:p>
            <a:pPr lvl="0">
              <a:defRPr/>
            </a:pPr>
            <a:endParaRPr lang="nl-NL" sz="700" dirty="0">
              <a:solidFill>
                <a:srgbClr val="009BD5"/>
              </a:solidFill>
              <a:latin typeface="Verdana"/>
              <a:ea typeface="Verdana"/>
              <a:cs typeface="Verdana"/>
            </a:endParaRPr>
          </a:p>
          <a:p>
            <a:pPr marL="754063" lvl="1" indent="-171450">
              <a:buFont typeface="Arial" panose="020B0604020202020204" pitchFamily="34" charset="0"/>
              <a:buChar char="•"/>
              <a:defRPr/>
            </a:pPr>
            <a:r>
              <a:rPr lang="nl-NL" sz="1100" i="1" dirty="0">
                <a:solidFill>
                  <a:prstClr val="black"/>
                </a:solidFill>
                <a:latin typeface="Verdana"/>
                <a:ea typeface="Verdana"/>
                <a:cs typeface="Verdana"/>
              </a:rPr>
              <a:t>‘</a:t>
            </a:r>
            <a:r>
              <a:rPr lang="nl-NL" sz="1100" b="1" i="1" dirty="0">
                <a:solidFill>
                  <a:prstClr val="black"/>
                </a:solidFill>
                <a:latin typeface="Verdana"/>
                <a:ea typeface="Verdana"/>
                <a:cs typeface="Verdana"/>
              </a:rPr>
              <a:t>Soms erg theoretisch</a:t>
            </a:r>
            <a:r>
              <a:rPr lang="nl-NL" sz="1100" i="1" dirty="0">
                <a:solidFill>
                  <a:prstClr val="black"/>
                </a:solidFill>
                <a:latin typeface="Verdana"/>
                <a:ea typeface="Verdana"/>
                <a:cs typeface="Verdana"/>
              </a:rPr>
              <a:t>, soms lastig toepasbaar (waarvan dikwijls ook de oorzaak zit in de interne organisatie van de eigen gemeente). Vaak is een mondelinge toelichting gewenst om de ins- en outs goed te begrijpen.’</a:t>
            </a:r>
          </a:p>
          <a:p>
            <a:pPr lvl="1">
              <a:defRPr/>
            </a:pPr>
            <a:r>
              <a:rPr lang="nl-NL" sz="300" i="1" dirty="0">
                <a:solidFill>
                  <a:prstClr val="black"/>
                </a:solidFill>
                <a:latin typeface="Verdana"/>
                <a:ea typeface="Verdana"/>
                <a:cs typeface="Verdana"/>
              </a:rPr>
              <a:t> </a:t>
            </a:r>
          </a:p>
          <a:p>
            <a:pPr marL="754063" lvl="1" indent="-171450">
              <a:buFont typeface="Arial" panose="020B0604020202020204" pitchFamily="34" charset="0"/>
              <a:buChar char="•"/>
              <a:defRPr/>
            </a:pPr>
            <a:r>
              <a:rPr lang="nl-NL" sz="1100" i="1" dirty="0">
                <a:solidFill>
                  <a:prstClr val="black"/>
                </a:solidFill>
                <a:latin typeface="Verdana"/>
                <a:ea typeface="Verdana"/>
                <a:cs typeface="Verdana"/>
              </a:rPr>
              <a:t>‘</a:t>
            </a:r>
            <a:r>
              <a:rPr lang="nl-NL" sz="1100" b="1" i="1" dirty="0">
                <a:solidFill>
                  <a:prstClr val="black"/>
                </a:solidFill>
                <a:latin typeface="Verdana"/>
                <a:ea typeface="Verdana"/>
                <a:cs typeface="Verdana"/>
              </a:rPr>
              <a:t>Ik mis de praktische toepassing </a:t>
            </a:r>
            <a:r>
              <a:rPr lang="nl-NL" sz="1100" i="1" dirty="0">
                <a:solidFill>
                  <a:prstClr val="black"/>
                </a:solidFill>
                <a:latin typeface="Verdana"/>
                <a:ea typeface="Verdana"/>
                <a:cs typeface="Verdana"/>
              </a:rPr>
              <a:t>van de GEMMA producten.’</a:t>
            </a:r>
          </a:p>
          <a:p>
            <a:pPr lvl="1">
              <a:defRPr/>
            </a:pPr>
            <a:endParaRPr lang="nl-NL" sz="300" i="1" dirty="0">
              <a:solidFill>
                <a:prstClr val="black"/>
              </a:solidFill>
              <a:latin typeface="Verdana"/>
              <a:ea typeface="Verdana"/>
              <a:cs typeface="Verdana"/>
            </a:endParaRPr>
          </a:p>
          <a:p>
            <a:pPr marL="754063" lvl="1" indent="-171450">
              <a:buFont typeface="Arial" panose="020B0604020202020204" pitchFamily="34" charset="0"/>
              <a:buChar char="•"/>
              <a:defRPr/>
            </a:pPr>
            <a:r>
              <a:rPr lang="nl-NL" sz="1100" i="1" dirty="0">
                <a:solidFill>
                  <a:prstClr val="black"/>
                </a:solidFill>
                <a:latin typeface="Verdana"/>
                <a:ea typeface="Verdana"/>
                <a:cs typeface="Verdana"/>
              </a:rPr>
              <a:t>‘GEMMA komt op mij over als een veelkoppig monster. Geen idee hoe ik de onderdelen in relatie tot elkaar moet zien. Daarnaast zijn veel onderdelen slechts </a:t>
            </a:r>
            <a:r>
              <a:rPr lang="nl-NL" sz="1100" b="1" i="1" dirty="0">
                <a:solidFill>
                  <a:prstClr val="black"/>
                </a:solidFill>
                <a:latin typeface="Verdana"/>
                <a:ea typeface="Verdana"/>
                <a:cs typeface="Verdana"/>
              </a:rPr>
              <a:t>beperkt inzetbaar </a:t>
            </a:r>
            <a:r>
              <a:rPr lang="nl-NL" sz="1100" i="1" dirty="0">
                <a:solidFill>
                  <a:prstClr val="black"/>
                </a:solidFill>
                <a:latin typeface="Verdana"/>
                <a:ea typeface="Verdana"/>
                <a:cs typeface="Verdana"/>
              </a:rPr>
              <a:t>in de dagelijkse praktijk.’</a:t>
            </a:r>
          </a:p>
          <a:p>
            <a:pPr lvl="1">
              <a:defRPr/>
            </a:pPr>
            <a:endParaRPr lang="nl-NL" sz="300" i="1" dirty="0">
              <a:solidFill>
                <a:prstClr val="black"/>
              </a:solidFill>
              <a:latin typeface="Verdana"/>
              <a:ea typeface="Verdana"/>
              <a:cs typeface="Verdana"/>
            </a:endParaRPr>
          </a:p>
          <a:p>
            <a:pPr marL="754063" lvl="1" indent="-171450">
              <a:buFont typeface="Arial" panose="020B0604020202020204" pitchFamily="34" charset="0"/>
              <a:buChar char="•"/>
              <a:defRPr/>
            </a:pPr>
            <a:r>
              <a:rPr lang="nl-NL" sz="1100" i="1" dirty="0">
                <a:solidFill>
                  <a:prstClr val="black"/>
                </a:solidFill>
                <a:latin typeface="Verdana"/>
                <a:ea typeface="Verdana"/>
                <a:cs typeface="Verdana"/>
              </a:rPr>
              <a:t>‘Ook al is de informatie duidelijk, het toepassen ervan is niet eenvoudig en zeker </a:t>
            </a:r>
            <a:r>
              <a:rPr lang="nl-NL" sz="1100" b="1" i="1" dirty="0">
                <a:solidFill>
                  <a:prstClr val="black"/>
                </a:solidFill>
                <a:latin typeface="Verdana"/>
                <a:ea typeface="Verdana"/>
                <a:cs typeface="Verdana"/>
              </a:rPr>
              <a:t>in een kleine gemeente vaak niet haalbaar</a:t>
            </a:r>
            <a:r>
              <a:rPr lang="nl-NL" sz="1100" i="1" dirty="0">
                <a:solidFill>
                  <a:prstClr val="black"/>
                </a:solidFill>
                <a:latin typeface="Verdana"/>
                <a:ea typeface="Verdana"/>
                <a:cs typeface="Verdana"/>
              </a:rPr>
              <a:t>.’</a:t>
            </a:r>
          </a:p>
          <a:p>
            <a:pPr>
              <a:defRPr/>
            </a:pPr>
            <a:endParaRPr lang="nl-NL" sz="1200" dirty="0">
              <a:solidFill>
                <a:srgbClr val="009BD5"/>
              </a:solidFill>
              <a:latin typeface="Verdana"/>
              <a:ea typeface="Verdana"/>
              <a:cs typeface="Verdana"/>
            </a:endParaRPr>
          </a:p>
          <a:p>
            <a:pPr>
              <a:defRPr/>
            </a:pPr>
            <a:endParaRPr lang="nl-NL" sz="1200" dirty="0">
              <a:solidFill>
                <a:srgbClr val="009BD5"/>
              </a:solidFill>
              <a:latin typeface="Verdana"/>
              <a:ea typeface="Verdana"/>
              <a:cs typeface="Verdana"/>
            </a:endParaRPr>
          </a:p>
          <a:p>
            <a:pPr lvl="0">
              <a:defRPr/>
            </a:pPr>
            <a:r>
              <a:rPr lang="nl-NL" sz="1200" b="1" dirty="0">
                <a:latin typeface="Verdana"/>
                <a:ea typeface="Verdana"/>
                <a:cs typeface="Verdana"/>
              </a:rPr>
              <a:t>3. Vernieuwing/meegaan met ontwikkelingen</a:t>
            </a:r>
          </a:p>
          <a:p>
            <a:pPr lvl="0">
              <a:defRPr/>
            </a:pPr>
            <a:endParaRPr lang="nl-NL" sz="700" dirty="0">
              <a:solidFill>
                <a:srgbClr val="009BD5"/>
              </a:solidFill>
              <a:latin typeface="Verdana"/>
              <a:ea typeface="Verdana"/>
              <a:cs typeface="Verdana"/>
            </a:endParaRPr>
          </a:p>
          <a:p>
            <a:pPr marL="754063" lvl="1" indent="-171450">
              <a:buFont typeface="Arial" panose="020B0604020202020204" pitchFamily="34" charset="0"/>
              <a:buChar char="•"/>
              <a:defRPr/>
            </a:pPr>
            <a:r>
              <a:rPr lang="nl-NL" sz="1100" i="1" dirty="0">
                <a:solidFill>
                  <a:prstClr val="black"/>
                </a:solidFill>
                <a:latin typeface="Verdana"/>
                <a:ea typeface="Verdana"/>
                <a:cs typeface="Verdana"/>
              </a:rPr>
              <a:t>‘Het werken met grote referentiecomponenten vind ik </a:t>
            </a:r>
            <a:r>
              <a:rPr lang="nl-NL" sz="1100" b="1" i="1" dirty="0">
                <a:solidFill>
                  <a:prstClr val="black"/>
                </a:solidFill>
                <a:latin typeface="Verdana"/>
                <a:ea typeface="Verdana"/>
                <a:cs typeface="Verdana"/>
              </a:rPr>
              <a:t>niet erg van deze tijd</a:t>
            </a:r>
            <a:r>
              <a:rPr lang="nl-NL" sz="1100" i="1" dirty="0">
                <a:solidFill>
                  <a:prstClr val="black"/>
                </a:solidFill>
                <a:latin typeface="Verdana"/>
                <a:ea typeface="Verdana"/>
                <a:cs typeface="Verdana"/>
              </a:rPr>
              <a:t>. Een modernere architectuur kent m.i. kleinere, herbruikbare, flexibel inzetbare componenten.’</a:t>
            </a:r>
          </a:p>
          <a:p>
            <a:pPr lvl="1">
              <a:defRPr/>
            </a:pPr>
            <a:endParaRPr lang="nl-NL" sz="300" i="1" dirty="0">
              <a:solidFill>
                <a:prstClr val="black"/>
              </a:solidFill>
              <a:latin typeface="Verdana"/>
              <a:ea typeface="Verdana"/>
              <a:cs typeface="Verdana"/>
            </a:endParaRPr>
          </a:p>
          <a:p>
            <a:pPr marL="754063" lvl="1" indent="-171450">
              <a:buFont typeface="Arial" panose="020B0604020202020204" pitchFamily="34" charset="0"/>
              <a:buChar char="•"/>
              <a:defRPr/>
            </a:pPr>
            <a:r>
              <a:rPr lang="nl-NL" sz="1100" i="1" dirty="0">
                <a:solidFill>
                  <a:prstClr val="black"/>
                </a:solidFill>
                <a:latin typeface="Verdana"/>
                <a:ea typeface="Verdana"/>
                <a:cs typeface="Verdana"/>
              </a:rPr>
              <a:t>‘Soms zie ik de </a:t>
            </a:r>
            <a:r>
              <a:rPr lang="nl-NL" sz="1100" b="1" i="1" dirty="0">
                <a:solidFill>
                  <a:prstClr val="black"/>
                </a:solidFill>
                <a:latin typeface="Verdana"/>
                <a:ea typeface="Verdana"/>
                <a:cs typeface="Verdana"/>
              </a:rPr>
              <a:t>relatie niet met nieuwe ontwikkelingen </a:t>
            </a:r>
            <a:r>
              <a:rPr lang="nl-NL" sz="1100" i="1" dirty="0">
                <a:solidFill>
                  <a:prstClr val="black"/>
                </a:solidFill>
                <a:latin typeface="Verdana"/>
                <a:ea typeface="Verdana"/>
                <a:cs typeface="Verdana"/>
              </a:rPr>
              <a:t>als Common Ground of GGI.’</a:t>
            </a:r>
          </a:p>
          <a:p>
            <a:pPr lvl="1">
              <a:defRPr/>
            </a:pPr>
            <a:endParaRPr lang="nl-NL" sz="300" i="1" dirty="0">
              <a:solidFill>
                <a:prstClr val="black"/>
              </a:solidFill>
              <a:latin typeface="Verdana"/>
              <a:ea typeface="Verdana"/>
              <a:cs typeface="Verdana"/>
            </a:endParaRPr>
          </a:p>
          <a:p>
            <a:pPr marL="754063" lvl="1" indent="-171450">
              <a:buFont typeface="Arial" panose="020B0604020202020204" pitchFamily="34" charset="0"/>
              <a:buChar char="•"/>
              <a:defRPr/>
            </a:pPr>
            <a:r>
              <a:rPr lang="nl-NL" sz="1100" i="1" dirty="0">
                <a:solidFill>
                  <a:prstClr val="black"/>
                </a:solidFill>
                <a:latin typeface="Verdana"/>
                <a:ea typeface="Verdana"/>
                <a:cs typeface="Verdana"/>
              </a:rPr>
              <a:t>‘De doorontwikkeling van het GEMMA-deel over informatie- en archiefbeheer </a:t>
            </a:r>
            <a:r>
              <a:rPr lang="nl-NL" sz="1100" b="1" i="1" dirty="0">
                <a:solidFill>
                  <a:prstClr val="black"/>
                </a:solidFill>
                <a:latin typeface="Verdana"/>
                <a:ea typeface="Verdana"/>
                <a:cs typeface="Verdana"/>
              </a:rPr>
              <a:t>lijkt stil te staan</a:t>
            </a:r>
            <a:r>
              <a:rPr lang="nl-NL" sz="1100" i="1" dirty="0">
                <a:solidFill>
                  <a:prstClr val="black"/>
                </a:solidFill>
                <a:latin typeface="Verdana"/>
                <a:ea typeface="Verdana"/>
                <a:cs typeface="Verdana"/>
              </a:rPr>
              <a:t>.’</a:t>
            </a:r>
          </a:p>
          <a:p>
            <a:pPr lvl="1">
              <a:defRPr/>
            </a:pPr>
            <a:endParaRPr lang="nl-NL" sz="300" i="1" dirty="0">
              <a:solidFill>
                <a:prstClr val="black"/>
              </a:solidFill>
              <a:latin typeface="Verdana"/>
              <a:ea typeface="Verdana"/>
              <a:cs typeface="Verdana"/>
            </a:endParaRPr>
          </a:p>
          <a:p>
            <a:pPr marL="754063" lvl="1" indent="-171450">
              <a:buFont typeface="Arial" panose="020B0604020202020204" pitchFamily="34" charset="0"/>
              <a:buChar char="•"/>
              <a:defRPr/>
            </a:pPr>
            <a:r>
              <a:rPr lang="nl-NL" sz="1100" i="1" dirty="0">
                <a:solidFill>
                  <a:prstClr val="black"/>
                </a:solidFill>
                <a:latin typeface="Verdana"/>
                <a:ea typeface="Verdana"/>
                <a:cs typeface="Verdana"/>
              </a:rPr>
              <a:t>‘</a:t>
            </a:r>
            <a:r>
              <a:rPr lang="nl-NL" sz="1100" b="1" i="1" dirty="0">
                <a:solidFill>
                  <a:prstClr val="black"/>
                </a:solidFill>
                <a:latin typeface="Verdana"/>
                <a:ea typeface="Verdana"/>
                <a:cs typeface="Verdana"/>
              </a:rPr>
              <a:t>Een aantal producten voldoen niet meer aan huidige eisen </a:t>
            </a:r>
            <a:r>
              <a:rPr lang="nl-NL" sz="1100" i="1" dirty="0">
                <a:solidFill>
                  <a:prstClr val="black"/>
                </a:solidFill>
                <a:latin typeface="Verdana"/>
                <a:ea typeface="Verdana"/>
                <a:cs typeface="Verdana"/>
              </a:rPr>
              <a:t>(bijv. GIBIT inkoopvoorwaarden zou een likje verf kunnen gebruiken omdat iedere keer over dezelfde punten discussie is met leveranciers).’</a:t>
            </a:r>
          </a:p>
          <a:p>
            <a:pPr>
              <a:defRPr/>
            </a:pPr>
            <a:endParaRPr lang="nl-NL" sz="1200" dirty="0">
              <a:solidFill>
                <a:srgbClr val="009BD5"/>
              </a:solidFill>
              <a:latin typeface="Verdana"/>
              <a:ea typeface="Verdana"/>
              <a:cs typeface="Verdana"/>
            </a:endParaRPr>
          </a:p>
        </p:txBody>
      </p:sp>
    </p:spTree>
    <p:extLst>
      <p:ext uri="{BB962C8B-B14F-4D97-AF65-F5344CB8AC3E}">
        <p14:creationId xmlns:p14="http://schemas.microsoft.com/office/powerpoint/2010/main" val="1443050498"/>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Afgeronde rechthoek 9">
            <a:extLst>
              <a:ext uri="{FF2B5EF4-FFF2-40B4-BE49-F238E27FC236}">
                <a16:creationId xmlns:a16="http://schemas.microsoft.com/office/drawing/2014/main" id="{830C14EB-AF4C-47EB-829F-B8223D514107}"/>
              </a:ext>
            </a:extLst>
          </p:cNvPr>
          <p:cNvSpPr/>
          <p:nvPr/>
        </p:nvSpPr>
        <p:spPr>
          <a:xfrm>
            <a:off x="5603155" y="1957767"/>
            <a:ext cx="4284763" cy="4559962"/>
          </a:xfrm>
          <a:prstGeom prst="roundRect">
            <a:avLst/>
          </a:prstGeom>
          <a:noFill/>
          <a:ln>
            <a:solidFill>
              <a:srgbClr val="BFBFB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sz="1000" dirty="0">
              <a:solidFill>
                <a:schemeClr val="tx1"/>
              </a:solidFill>
            </a:endParaRPr>
          </a:p>
        </p:txBody>
      </p:sp>
      <p:sp>
        <p:nvSpPr>
          <p:cNvPr id="2" name="Tijdelijke aanduiding voor dianummer 1"/>
          <p:cNvSpPr>
            <a:spLocks noGrp="1"/>
          </p:cNvSpPr>
          <p:nvPr>
            <p:ph type="sldNum" sz="quarter" idx="11"/>
          </p:nvPr>
        </p:nvSpPr>
        <p:spPr/>
        <p:txBody>
          <a:bodyPr/>
          <a:lstStyle/>
          <a:p>
            <a:pPr>
              <a:defRPr/>
            </a:pPr>
            <a:fld id="{EFBB089C-3EC7-E142-A0CA-E2985DC170D8}" type="slidenum">
              <a:rPr lang="pl-PL"/>
              <a:pPr>
                <a:defRPr/>
              </a:pPr>
              <a:t>14</a:t>
            </a:fld>
            <a:endParaRPr lang="pl-PL" dirty="0"/>
          </a:p>
        </p:txBody>
      </p:sp>
      <p:sp>
        <p:nvSpPr>
          <p:cNvPr id="3" name="Tijdelijke aanduiding voor dianummer 1"/>
          <p:cNvSpPr txBox="1">
            <a:spLocks/>
          </p:cNvSpPr>
          <p:nvPr/>
        </p:nvSpPr>
        <p:spPr>
          <a:xfrm>
            <a:off x="0" y="0"/>
            <a:ext cx="0" cy="0"/>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7BBE937-EC25-1640-A8E3-3897D97C7DC9}"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cxnSp>
        <p:nvCxnSpPr>
          <p:cNvPr id="5" name="Rechte verbindingslijn 4"/>
          <p:cNvCxnSpPr/>
          <p:nvPr/>
        </p:nvCxnSpPr>
        <p:spPr>
          <a:xfrm>
            <a:off x="771525" y="1345001"/>
            <a:ext cx="91694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cxnSp>
        <p:nvCxnSpPr>
          <p:cNvPr id="6" name="Rechte verbindingslijn 5"/>
          <p:cNvCxnSpPr/>
          <p:nvPr/>
        </p:nvCxnSpPr>
        <p:spPr>
          <a:xfrm>
            <a:off x="771525" y="6661745"/>
            <a:ext cx="87840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sp>
        <p:nvSpPr>
          <p:cNvPr id="8" name="Tekstvak 7"/>
          <p:cNvSpPr txBox="1"/>
          <p:nvPr/>
        </p:nvSpPr>
        <p:spPr>
          <a:xfrm>
            <a:off x="771524" y="6805761"/>
            <a:ext cx="8461227" cy="608308"/>
          </a:xfrm>
          <a:prstGeom prst="rect">
            <a:avLst/>
          </a:prstGeom>
          <a:noFill/>
        </p:spPr>
        <p:txBody>
          <a:bodyPr wrap="square" lIns="0" tIns="0" rIns="0" bIns="0" rtlCol="0" anchor="ctr" anchorCtr="0">
            <a:noAutofit/>
          </a:bodyPr>
          <a:lstStyle/>
          <a:p>
            <a:r>
              <a:rPr lang="nl-NL" sz="1000" b="1" dirty="0">
                <a:solidFill>
                  <a:srgbClr val="009BD5"/>
                </a:solidFill>
                <a:latin typeface="Verdana"/>
                <a:ea typeface="Verdana"/>
                <a:cs typeface="Verdana"/>
              </a:rPr>
              <a:t>Vraag: </a:t>
            </a:r>
            <a:r>
              <a:rPr lang="nl-NL" sz="1000" dirty="0">
                <a:latin typeface="Verdana"/>
                <a:ea typeface="Verdana"/>
                <a:cs typeface="Verdana"/>
              </a:rPr>
              <a:t>Wat is voor uw gemeente de belangrijkste reden om de producten van GEMMA te gebruiken? | n=120</a:t>
            </a:r>
          </a:p>
          <a:p>
            <a:r>
              <a:rPr lang="nl-NL" sz="1000" b="1" dirty="0">
                <a:solidFill>
                  <a:srgbClr val="009BD5"/>
                </a:solidFill>
                <a:latin typeface="Verdana"/>
                <a:ea typeface="Verdana"/>
                <a:cs typeface="Verdana"/>
              </a:rPr>
              <a:t>Vraag: </a:t>
            </a:r>
            <a:r>
              <a:rPr lang="nl-NL" sz="1000" dirty="0">
                <a:latin typeface="Verdana"/>
                <a:ea typeface="Verdana"/>
                <a:cs typeface="Verdana"/>
              </a:rPr>
              <a:t>Hoe waardeert u het portfolio van VNG Realisatie Gemma, architectuur en standaarden op een schaal van 1 (laag) tot 10 (hoog)? | n=120</a:t>
            </a:r>
          </a:p>
          <a:p>
            <a:r>
              <a:rPr lang="nl-NL" sz="1000" b="1" dirty="0">
                <a:solidFill>
                  <a:srgbClr val="009BD5"/>
                </a:solidFill>
                <a:latin typeface="Verdana"/>
                <a:ea typeface="Verdana"/>
                <a:cs typeface="Verdana"/>
              </a:rPr>
              <a:t>Vraag: </a:t>
            </a:r>
            <a:r>
              <a:rPr lang="nl-NL" sz="1000" dirty="0">
                <a:latin typeface="Verdana"/>
                <a:ea typeface="Verdana"/>
                <a:cs typeface="Verdana"/>
              </a:rPr>
              <a:t>Kunt u uw gegeven cijfer toelichten? | n=120</a:t>
            </a:r>
          </a:p>
        </p:txBody>
      </p:sp>
      <p:sp>
        <p:nvSpPr>
          <p:cNvPr id="47" name="Rechthoek 46"/>
          <p:cNvSpPr/>
          <p:nvPr/>
        </p:nvSpPr>
        <p:spPr>
          <a:xfrm>
            <a:off x="1023839" y="385763"/>
            <a:ext cx="8917087" cy="723275"/>
          </a:xfrm>
          <a:prstGeom prst="rect">
            <a:avLst/>
          </a:prstGeom>
        </p:spPr>
        <p:txBody>
          <a:bodyPr wrap="square" lIns="0" tIns="0" rIns="0" bIns="0">
            <a:spAutoFit/>
          </a:bodyPr>
          <a:lstStyle/>
          <a:p>
            <a:pPr algn="r">
              <a:defRPr/>
            </a:pPr>
            <a:r>
              <a:rPr lang="nl-NL" sz="1900" b="1" dirty="0">
                <a:solidFill>
                  <a:srgbClr val="E2001A"/>
                </a:solidFill>
                <a:latin typeface="Verdana"/>
                <a:ea typeface="Verdana"/>
                <a:cs typeface="Verdana"/>
              </a:rPr>
              <a:t>Aansluiten bij landelijke standaard hoofdreden gebruik GEMMA</a:t>
            </a:r>
          </a:p>
          <a:p>
            <a:pPr lvl="0" algn="r">
              <a:defRPr/>
            </a:pPr>
            <a:r>
              <a:rPr lang="nl-NL" sz="1400" dirty="0">
                <a:solidFill>
                  <a:srgbClr val="009BD5"/>
                </a:solidFill>
                <a:latin typeface="Verdana"/>
                <a:ea typeface="Verdana"/>
                <a:cs typeface="Verdana"/>
              </a:rPr>
              <a:t>Het portfolio van VNG Realisatie wordt gemiddeld beoordeeld met een voldoende. Men geeft aan dat de producten van goede kwaliteit zijn, maar er ruimte is voor verbetering en toepasbaarheid.</a:t>
            </a:r>
          </a:p>
        </p:txBody>
      </p:sp>
      <p:sp>
        <p:nvSpPr>
          <p:cNvPr id="48" name="Rechthoek 47"/>
          <p:cNvSpPr/>
          <p:nvPr/>
        </p:nvSpPr>
        <p:spPr>
          <a:xfrm>
            <a:off x="782415" y="1508527"/>
            <a:ext cx="4561904" cy="184666"/>
          </a:xfrm>
          <a:prstGeom prst="rect">
            <a:avLst/>
          </a:prstGeom>
        </p:spPr>
        <p:txBody>
          <a:bodyPr wrap="square" lIns="0" tIns="0" rIns="0" bIns="0">
            <a:spAutoFit/>
          </a:bodyPr>
          <a:lstStyle/>
          <a:p>
            <a:pPr>
              <a:defRPr/>
            </a:pPr>
            <a:r>
              <a:rPr lang="nl-NL" sz="1200" b="1" dirty="0">
                <a:solidFill>
                  <a:srgbClr val="009BD5"/>
                </a:solidFill>
                <a:latin typeface="Verdana"/>
                <a:ea typeface="Verdana"/>
                <a:cs typeface="Verdana"/>
              </a:rPr>
              <a:t>Reden gebruik GEMMA producten</a:t>
            </a:r>
          </a:p>
        </p:txBody>
      </p:sp>
      <p:sp>
        <p:nvSpPr>
          <p:cNvPr id="10" name="Afgeronde rechthoek 9"/>
          <p:cNvSpPr/>
          <p:nvPr/>
        </p:nvSpPr>
        <p:spPr>
          <a:xfrm>
            <a:off x="771524" y="1957767"/>
            <a:ext cx="4284763" cy="3767874"/>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100" b="1" dirty="0">
                <a:solidFill>
                  <a:schemeClr val="tx1"/>
                </a:solidFill>
              </a:rPr>
              <a:t>Aansluiten landelijke standaard:</a:t>
            </a:r>
          </a:p>
          <a:p>
            <a:endParaRPr lang="nl-NL" sz="1000" i="1" dirty="0">
              <a:solidFill>
                <a:schemeClr val="tx1"/>
              </a:solidFill>
            </a:endParaRPr>
          </a:p>
          <a:p>
            <a:pPr marL="171450" indent="-171450">
              <a:buFont typeface="Arial" panose="020B0604020202020204" pitchFamily="34" charset="0"/>
              <a:buChar char="•"/>
            </a:pPr>
            <a:r>
              <a:rPr lang="nl-NL" sz="1000" i="1" dirty="0">
                <a:solidFill>
                  <a:schemeClr val="tx1"/>
                </a:solidFill>
              </a:rPr>
              <a:t>‘Standaardisatie en </a:t>
            </a:r>
            <a:r>
              <a:rPr lang="nl-NL" sz="1000" b="1" i="1" dirty="0">
                <a:solidFill>
                  <a:schemeClr val="tx1"/>
                </a:solidFill>
              </a:rPr>
              <a:t>hergebruik van kennis en ervaring</a:t>
            </a:r>
            <a:r>
              <a:rPr lang="nl-NL" sz="1000" i="1" dirty="0">
                <a:solidFill>
                  <a:schemeClr val="tx1"/>
                </a:solidFill>
              </a:rPr>
              <a:t>. Het zit ook goed in elkaar dus logisch om er gebruik van te maken.’</a:t>
            </a:r>
          </a:p>
          <a:p>
            <a:pPr marL="171450" indent="-171450">
              <a:buFont typeface="Arial" panose="020B0604020202020204" pitchFamily="34" charset="0"/>
              <a:buChar char="•"/>
            </a:pPr>
            <a:r>
              <a:rPr lang="nl-NL" sz="1000" i="1" dirty="0">
                <a:solidFill>
                  <a:schemeClr val="tx1"/>
                </a:solidFill>
              </a:rPr>
              <a:t>‘Het gebruik van landelijke standaarden zorgt ervoor dat we als gemeenten niet allemaal onze eigen wereldjes optuigen, maar </a:t>
            </a:r>
            <a:r>
              <a:rPr lang="nl-NL" sz="1000" b="1" i="1" dirty="0">
                <a:solidFill>
                  <a:schemeClr val="tx1"/>
                </a:solidFill>
              </a:rPr>
              <a:t>beter kunnen samenwerken</a:t>
            </a:r>
            <a:r>
              <a:rPr lang="nl-NL" sz="1000" i="1" dirty="0">
                <a:solidFill>
                  <a:schemeClr val="tx1"/>
                </a:solidFill>
              </a:rPr>
              <a:t>.’</a:t>
            </a:r>
          </a:p>
          <a:p>
            <a:pPr marL="171450" indent="-171450">
              <a:buFont typeface="Arial" panose="020B0604020202020204" pitchFamily="34" charset="0"/>
              <a:buChar char="•"/>
            </a:pPr>
            <a:r>
              <a:rPr lang="nl-NL" sz="1000" i="1" dirty="0">
                <a:solidFill>
                  <a:schemeClr val="tx1"/>
                </a:solidFill>
              </a:rPr>
              <a:t>‘Zorgt voor </a:t>
            </a:r>
            <a:r>
              <a:rPr lang="nl-NL" sz="1000" b="1" i="1" dirty="0">
                <a:solidFill>
                  <a:schemeClr val="tx1"/>
                </a:solidFill>
              </a:rPr>
              <a:t>eenduidige/gestructureerde </a:t>
            </a:r>
            <a:r>
              <a:rPr lang="nl-NL" sz="1000" i="1" dirty="0">
                <a:solidFill>
                  <a:schemeClr val="tx1"/>
                </a:solidFill>
              </a:rPr>
              <a:t>'inrichting' van de ICT-infrastructuur/informatiearchitectuur.’</a:t>
            </a:r>
          </a:p>
          <a:p>
            <a:pPr marL="171450" indent="-171450">
              <a:buFont typeface="Arial" panose="020B0604020202020204" pitchFamily="34" charset="0"/>
              <a:buChar char="•"/>
            </a:pPr>
            <a:r>
              <a:rPr lang="nl-NL" sz="1000" i="1" dirty="0">
                <a:solidFill>
                  <a:schemeClr val="tx1"/>
                </a:solidFill>
              </a:rPr>
              <a:t>‘</a:t>
            </a:r>
            <a:r>
              <a:rPr lang="nl-NL" sz="1000" b="1" i="1" dirty="0">
                <a:solidFill>
                  <a:schemeClr val="tx1"/>
                </a:solidFill>
              </a:rPr>
              <a:t>Uniforme benadering van het informatiemanagement</a:t>
            </a:r>
            <a:r>
              <a:rPr lang="nl-NL" sz="1000" i="1" dirty="0">
                <a:solidFill>
                  <a:schemeClr val="tx1"/>
                </a:solidFill>
              </a:rPr>
              <a:t>; Betere afstemming met collega gemeenten. We hebben te maken met dezelfde uitdagingen.’</a:t>
            </a:r>
          </a:p>
          <a:p>
            <a:pPr marL="171450" indent="-171450">
              <a:buFont typeface="Arial" panose="020B0604020202020204" pitchFamily="34" charset="0"/>
              <a:buChar char="•"/>
            </a:pPr>
            <a:r>
              <a:rPr lang="nl-NL" sz="1000" i="1" dirty="0">
                <a:solidFill>
                  <a:schemeClr val="tx1"/>
                </a:solidFill>
              </a:rPr>
              <a:t>‘Het is een referentiearchitectuur die als basis dient voor onze eigen inrichting. Samenwerking en standaardisatie zijn belangrijk, </a:t>
            </a:r>
            <a:r>
              <a:rPr lang="nl-NL" sz="1000" b="1" i="1" dirty="0">
                <a:solidFill>
                  <a:schemeClr val="tx1"/>
                </a:solidFill>
              </a:rPr>
              <a:t>aansluiten op GEMMA is dan een belangrijke standaard</a:t>
            </a:r>
            <a:r>
              <a:rPr lang="nl-NL" sz="1000" i="1" dirty="0">
                <a:solidFill>
                  <a:schemeClr val="tx1"/>
                </a:solidFill>
              </a:rPr>
              <a:t>.’</a:t>
            </a:r>
          </a:p>
          <a:p>
            <a:pPr marL="171450" indent="-171450">
              <a:buFont typeface="Arial" panose="020B0604020202020204" pitchFamily="34" charset="0"/>
              <a:buChar char="•"/>
            </a:pPr>
            <a:r>
              <a:rPr lang="nl-NL" sz="1000" i="1" dirty="0">
                <a:solidFill>
                  <a:schemeClr val="tx1"/>
                </a:solidFill>
              </a:rPr>
              <a:t>‘Wij hanteren het liefst standaarden. Dan hoeven we daar niet meer over te discussiëren. </a:t>
            </a:r>
            <a:r>
              <a:rPr lang="nl-NL" sz="1000" b="1" i="1" dirty="0">
                <a:solidFill>
                  <a:schemeClr val="tx1"/>
                </a:solidFill>
              </a:rPr>
              <a:t>Bevordert herkenbaarheid</a:t>
            </a:r>
            <a:r>
              <a:rPr lang="nl-NL" sz="1000" i="1" dirty="0">
                <a:solidFill>
                  <a:schemeClr val="tx1"/>
                </a:solidFill>
              </a:rPr>
              <a:t>.’</a:t>
            </a:r>
          </a:p>
        </p:txBody>
      </p:sp>
      <p:sp>
        <p:nvSpPr>
          <p:cNvPr id="12" name="Rechthoek 11">
            <a:extLst>
              <a:ext uri="{FF2B5EF4-FFF2-40B4-BE49-F238E27FC236}">
                <a16:creationId xmlns:a16="http://schemas.microsoft.com/office/drawing/2014/main" id="{9B62366C-AF85-4B96-8EF8-5F356709018E}"/>
              </a:ext>
            </a:extLst>
          </p:cNvPr>
          <p:cNvSpPr/>
          <p:nvPr/>
        </p:nvSpPr>
        <p:spPr>
          <a:xfrm>
            <a:off x="5698406" y="1508527"/>
            <a:ext cx="4561904" cy="184666"/>
          </a:xfrm>
          <a:prstGeom prst="rect">
            <a:avLst/>
          </a:prstGeom>
        </p:spPr>
        <p:txBody>
          <a:bodyPr wrap="square" lIns="0" tIns="0" rIns="0" bIns="0">
            <a:spAutoFit/>
          </a:bodyPr>
          <a:lstStyle/>
          <a:p>
            <a:pPr>
              <a:defRPr/>
            </a:pPr>
            <a:r>
              <a:rPr lang="nl-NL" sz="1200" b="1" dirty="0">
                <a:solidFill>
                  <a:srgbClr val="009BD5"/>
                </a:solidFill>
                <a:latin typeface="Verdana"/>
                <a:ea typeface="Verdana"/>
                <a:cs typeface="Verdana"/>
              </a:rPr>
              <a:t>Waardering portfolio VNG Realisatie</a:t>
            </a:r>
          </a:p>
        </p:txBody>
      </p:sp>
      <p:sp>
        <p:nvSpPr>
          <p:cNvPr id="4" name="Ovaal 3">
            <a:extLst>
              <a:ext uri="{FF2B5EF4-FFF2-40B4-BE49-F238E27FC236}">
                <a16:creationId xmlns:a16="http://schemas.microsoft.com/office/drawing/2014/main" id="{5BCC49C3-10CB-4C23-99DF-70169F4F1BD3}"/>
              </a:ext>
            </a:extLst>
          </p:cNvPr>
          <p:cNvSpPr/>
          <p:nvPr/>
        </p:nvSpPr>
        <p:spPr>
          <a:xfrm>
            <a:off x="5483879" y="1855131"/>
            <a:ext cx="792000" cy="792000"/>
          </a:xfrm>
          <a:prstGeom prst="ellipse">
            <a:avLst/>
          </a:prstGeom>
          <a:solidFill>
            <a:srgbClr val="0095D2"/>
          </a:solidFill>
          <a:ln>
            <a:solidFill>
              <a:srgbClr val="0291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Tekstvak 6">
            <a:extLst>
              <a:ext uri="{FF2B5EF4-FFF2-40B4-BE49-F238E27FC236}">
                <a16:creationId xmlns:a16="http://schemas.microsoft.com/office/drawing/2014/main" id="{30B84A4F-A0A6-498E-AC93-06F070454CF5}"/>
              </a:ext>
            </a:extLst>
          </p:cNvPr>
          <p:cNvSpPr txBox="1"/>
          <p:nvPr/>
        </p:nvSpPr>
        <p:spPr>
          <a:xfrm>
            <a:off x="5415797" y="2053233"/>
            <a:ext cx="928164" cy="400110"/>
          </a:xfrm>
          <a:prstGeom prst="rect">
            <a:avLst/>
          </a:prstGeom>
          <a:noFill/>
        </p:spPr>
        <p:txBody>
          <a:bodyPr wrap="square" rtlCol="0">
            <a:spAutoFit/>
          </a:bodyPr>
          <a:lstStyle/>
          <a:p>
            <a:pPr algn="ctr"/>
            <a:r>
              <a:rPr lang="nl-NL" sz="2000" dirty="0">
                <a:solidFill>
                  <a:schemeClr val="bg1"/>
                </a:solidFill>
                <a:latin typeface="+mj-lt"/>
              </a:rPr>
              <a:t>7,2</a:t>
            </a:r>
          </a:p>
        </p:txBody>
      </p:sp>
      <p:sp>
        <p:nvSpPr>
          <p:cNvPr id="9" name="Tekstvak 8">
            <a:extLst>
              <a:ext uri="{FF2B5EF4-FFF2-40B4-BE49-F238E27FC236}">
                <a16:creationId xmlns:a16="http://schemas.microsoft.com/office/drawing/2014/main" id="{82C600E9-A5AB-47E5-88C4-8B6092A65FE2}"/>
              </a:ext>
            </a:extLst>
          </p:cNvPr>
          <p:cNvSpPr txBox="1"/>
          <p:nvPr/>
        </p:nvSpPr>
        <p:spPr>
          <a:xfrm>
            <a:off x="5776367" y="2053233"/>
            <a:ext cx="4045496" cy="4339650"/>
          </a:xfrm>
          <a:prstGeom prst="rect">
            <a:avLst/>
          </a:prstGeom>
          <a:noFill/>
        </p:spPr>
        <p:txBody>
          <a:bodyPr wrap="square" rtlCol="0">
            <a:spAutoFit/>
          </a:bodyPr>
          <a:lstStyle/>
          <a:p>
            <a:r>
              <a:rPr lang="nl-NL" sz="1100" b="1" dirty="0">
                <a:latin typeface="+mj-lt"/>
              </a:rPr>
              <a:t>               </a:t>
            </a:r>
            <a:r>
              <a:rPr lang="nl-NL" sz="1100" b="1" dirty="0">
                <a:solidFill>
                  <a:srgbClr val="FF0000"/>
                </a:solidFill>
                <a:latin typeface="+mj-lt"/>
              </a:rPr>
              <a:t>Toelichting 1 – 5 (5%)</a:t>
            </a:r>
          </a:p>
          <a:p>
            <a:endParaRPr lang="nl-NL" sz="500" b="1" dirty="0">
              <a:latin typeface="+mj-lt"/>
            </a:endParaRPr>
          </a:p>
          <a:p>
            <a:pPr marL="812800" indent="-171450">
              <a:buFont typeface="Arial" panose="020B0604020202020204" pitchFamily="34" charset="0"/>
              <a:buChar char="•"/>
            </a:pPr>
            <a:r>
              <a:rPr lang="nl-NL" sz="1000" i="1" dirty="0">
                <a:latin typeface="+mj-lt"/>
              </a:rPr>
              <a:t>‘Er is </a:t>
            </a:r>
            <a:r>
              <a:rPr lang="nl-NL" sz="1000" b="1" i="1" dirty="0">
                <a:latin typeface="+mj-lt"/>
              </a:rPr>
              <a:t>te weinig aandacht </a:t>
            </a:r>
            <a:r>
              <a:rPr lang="nl-NL" sz="1000" i="1" dirty="0">
                <a:latin typeface="+mj-lt"/>
              </a:rPr>
              <a:t>en te veel fragmentatie.’</a:t>
            </a:r>
          </a:p>
          <a:p>
            <a:pPr marL="541338" indent="-171450">
              <a:buFont typeface="Arial" panose="020B0604020202020204" pitchFamily="34" charset="0"/>
              <a:buChar char="•"/>
            </a:pPr>
            <a:r>
              <a:rPr lang="nl-NL" sz="1000" i="1" dirty="0">
                <a:latin typeface="+mj-lt"/>
              </a:rPr>
              <a:t>‘De </a:t>
            </a:r>
            <a:r>
              <a:rPr lang="nl-NL" sz="1000" b="1" i="1" dirty="0">
                <a:latin typeface="+mj-lt"/>
              </a:rPr>
              <a:t>directe toepasbaarheid </a:t>
            </a:r>
            <a:r>
              <a:rPr lang="nl-NL" sz="1000" i="1" dirty="0">
                <a:latin typeface="+mj-lt"/>
              </a:rPr>
              <a:t>laat vaak nog te </a:t>
            </a:r>
          </a:p>
          <a:p>
            <a:pPr marL="185738"/>
            <a:r>
              <a:rPr lang="nl-NL" sz="1000" i="1" dirty="0">
                <a:latin typeface="+mj-lt"/>
              </a:rPr>
              <a:t>wensen over. Bovendien zijn sommige onderdelen vooral in het voordeel van enkele grote leveranciers.’</a:t>
            </a:r>
          </a:p>
          <a:p>
            <a:pPr marL="171450" indent="-171450">
              <a:buFont typeface="Arial" panose="020B0604020202020204" pitchFamily="34" charset="0"/>
              <a:buChar char="•"/>
            </a:pPr>
            <a:r>
              <a:rPr lang="nl-NL" sz="1000" i="1" dirty="0">
                <a:latin typeface="+mj-lt"/>
              </a:rPr>
              <a:t>‘Een aantal producten voelen als </a:t>
            </a:r>
            <a:r>
              <a:rPr lang="nl-NL" sz="1000" b="1" i="1" dirty="0">
                <a:latin typeface="+mj-lt"/>
              </a:rPr>
              <a:t>'niet af' </a:t>
            </a:r>
            <a:r>
              <a:rPr lang="nl-NL" sz="1000" i="1" dirty="0">
                <a:latin typeface="+mj-lt"/>
              </a:rPr>
              <a:t>of 'out-</a:t>
            </a:r>
            <a:r>
              <a:rPr lang="nl-NL" sz="1000" i="1" dirty="0" err="1">
                <a:latin typeface="+mj-lt"/>
              </a:rPr>
              <a:t>dated</a:t>
            </a:r>
            <a:r>
              <a:rPr lang="nl-NL" sz="1000" i="1" dirty="0">
                <a:latin typeface="+mj-lt"/>
              </a:rPr>
              <a:t>'.’</a:t>
            </a:r>
          </a:p>
          <a:p>
            <a:pPr marL="171450" indent="-171450">
              <a:buFont typeface="Arial" panose="020B0604020202020204" pitchFamily="34" charset="0"/>
              <a:buChar char="•"/>
            </a:pPr>
            <a:endParaRPr lang="nl-NL" sz="1000" b="1" dirty="0">
              <a:latin typeface="+mj-lt"/>
            </a:endParaRPr>
          </a:p>
          <a:p>
            <a:r>
              <a:rPr lang="nl-NL" sz="1100" b="1" dirty="0">
                <a:latin typeface="+mj-lt"/>
              </a:rPr>
              <a:t>Toelichting 6 – 7 (43%)</a:t>
            </a:r>
          </a:p>
          <a:p>
            <a:endParaRPr lang="nl-NL" sz="500" b="1" dirty="0">
              <a:latin typeface="+mj-lt"/>
            </a:endParaRPr>
          </a:p>
          <a:p>
            <a:pPr marL="171450" indent="-171450">
              <a:buFont typeface="Arial" panose="020B0604020202020204" pitchFamily="34" charset="0"/>
              <a:buChar char="•"/>
            </a:pPr>
            <a:r>
              <a:rPr lang="nl-NL" sz="1000" i="1" dirty="0">
                <a:latin typeface="+mj-lt"/>
              </a:rPr>
              <a:t>‘</a:t>
            </a:r>
            <a:r>
              <a:rPr lang="nl-NL" sz="1000" b="1" i="1" dirty="0">
                <a:latin typeface="+mj-lt"/>
              </a:rPr>
              <a:t>Uitgangspunt is heel goed</a:t>
            </a:r>
            <a:r>
              <a:rPr lang="nl-NL" sz="1000" i="1" dirty="0">
                <a:latin typeface="+mj-lt"/>
              </a:rPr>
              <a:t>. In doorontwikkeling meer inzetten op praktische inzetbaarheid van producten en heldere logische samenhang.’</a:t>
            </a:r>
          </a:p>
          <a:p>
            <a:pPr marL="171450" indent="-171450">
              <a:buFont typeface="Arial" panose="020B0604020202020204" pitchFamily="34" charset="0"/>
              <a:buChar char="•"/>
            </a:pPr>
            <a:r>
              <a:rPr lang="nl-NL" sz="1000" i="1" dirty="0">
                <a:latin typeface="+mj-lt"/>
              </a:rPr>
              <a:t>‘De producten helpen ons, maar er is nog wel </a:t>
            </a:r>
            <a:r>
              <a:rPr lang="nl-NL" sz="1000" b="1" i="1" dirty="0">
                <a:latin typeface="+mj-lt"/>
              </a:rPr>
              <a:t>ruimte voor verbetering</a:t>
            </a:r>
            <a:r>
              <a:rPr lang="nl-NL" sz="1000" i="1" dirty="0">
                <a:latin typeface="+mj-lt"/>
              </a:rPr>
              <a:t>.’</a:t>
            </a:r>
          </a:p>
          <a:p>
            <a:pPr marL="171450" indent="-171450">
              <a:buFont typeface="Arial" panose="020B0604020202020204" pitchFamily="34" charset="0"/>
              <a:buChar char="•"/>
            </a:pPr>
            <a:endParaRPr lang="nl-NL" sz="1200" dirty="0">
              <a:solidFill>
                <a:srgbClr val="00B050"/>
              </a:solidFill>
              <a:latin typeface="+mj-lt"/>
            </a:endParaRPr>
          </a:p>
          <a:p>
            <a:r>
              <a:rPr lang="nl-NL" sz="1100" b="1" dirty="0">
                <a:solidFill>
                  <a:srgbClr val="00B050"/>
                </a:solidFill>
                <a:latin typeface="+mj-lt"/>
              </a:rPr>
              <a:t>Toelichting 8 – 10 (40%)</a:t>
            </a:r>
          </a:p>
          <a:p>
            <a:endParaRPr lang="nl-NL" sz="500" b="1" dirty="0">
              <a:latin typeface="+mj-lt"/>
            </a:endParaRPr>
          </a:p>
          <a:p>
            <a:pPr marL="171450" indent="-171450">
              <a:buFont typeface="Arial" panose="020B0604020202020204" pitchFamily="34" charset="0"/>
              <a:buChar char="•"/>
            </a:pPr>
            <a:r>
              <a:rPr lang="nl-NL" sz="1000" i="1" dirty="0">
                <a:latin typeface="+mj-lt"/>
              </a:rPr>
              <a:t>‘Goede producten met </a:t>
            </a:r>
            <a:r>
              <a:rPr lang="nl-NL" sz="1000" b="1" i="1" dirty="0">
                <a:latin typeface="+mj-lt"/>
              </a:rPr>
              <a:t>kwaliteit</a:t>
            </a:r>
            <a:r>
              <a:rPr lang="nl-NL" sz="1000" i="1" dirty="0">
                <a:latin typeface="+mj-lt"/>
              </a:rPr>
              <a:t>.’</a:t>
            </a:r>
          </a:p>
          <a:p>
            <a:pPr marL="171450" indent="-171450">
              <a:buFont typeface="Arial" panose="020B0604020202020204" pitchFamily="34" charset="0"/>
              <a:buChar char="•"/>
            </a:pPr>
            <a:r>
              <a:rPr lang="nl-NL" sz="1000" i="1" dirty="0">
                <a:latin typeface="+mj-lt"/>
              </a:rPr>
              <a:t>‘Ik vind dat er een </a:t>
            </a:r>
            <a:r>
              <a:rPr lang="nl-NL" sz="1000" b="1" i="1" dirty="0">
                <a:latin typeface="+mj-lt"/>
              </a:rPr>
              <a:t>goede en solide basis </a:t>
            </a:r>
            <a:r>
              <a:rPr lang="nl-NL" sz="1000" i="1" dirty="0">
                <a:latin typeface="+mj-lt"/>
              </a:rPr>
              <a:t>ligt die goed </a:t>
            </a:r>
            <a:r>
              <a:rPr lang="nl-NL" sz="1000" b="1" i="1" dirty="0">
                <a:latin typeface="+mj-lt"/>
              </a:rPr>
              <a:t>gepositioneerd</a:t>
            </a:r>
            <a:r>
              <a:rPr lang="nl-NL" sz="1000" i="1" dirty="0">
                <a:latin typeface="+mj-lt"/>
              </a:rPr>
              <a:t> wordt. Mooi als dit gecontinueerd wordt en natuurlijk steeds verder verbetert.’</a:t>
            </a:r>
          </a:p>
          <a:p>
            <a:endParaRPr lang="nl-NL" sz="1000" i="1" dirty="0">
              <a:latin typeface="+mj-lt"/>
            </a:endParaRPr>
          </a:p>
          <a:p>
            <a:pPr lvl="0"/>
            <a:r>
              <a:rPr lang="nl-NL" sz="1100" b="1" dirty="0">
                <a:solidFill>
                  <a:schemeClr val="tx1">
                    <a:lumMod val="50000"/>
                    <a:lumOff val="50000"/>
                  </a:schemeClr>
                </a:solidFill>
                <a:latin typeface="Verdana"/>
              </a:rPr>
              <a:t>Toelichting ‘weet niet’ (12%)*</a:t>
            </a:r>
          </a:p>
          <a:p>
            <a:pPr lvl="0"/>
            <a:endParaRPr lang="nl-NL" sz="500" b="1" dirty="0">
              <a:solidFill>
                <a:prstClr val="black"/>
              </a:solidFill>
              <a:latin typeface="Verdana"/>
            </a:endParaRPr>
          </a:p>
          <a:p>
            <a:pPr marL="171450" lvl="0" indent="-171450">
              <a:buFont typeface="Arial" panose="020B0604020202020204" pitchFamily="34" charset="0"/>
              <a:buChar char="•"/>
            </a:pPr>
            <a:r>
              <a:rPr lang="nl-NL" sz="1000" i="1" dirty="0">
                <a:solidFill>
                  <a:prstClr val="black"/>
                </a:solidFill>
                <a:latin typeface="Verdana"/>
              </a:rPr>
              <a:t>‘</a:t>
            </a:r>
            <a:r>
              <a:rPr lang="nl-NL" sz="1000" b="1" i="1" dirty="0">
                <a:solidFill>
                  <a:prstClr val="black"/>
                </a:solidFill>
                <a:latin typeface="Verdana"/>
              </a:rPr>
              <a:t>Nog geen ervaring </a:t>
            </a:r>
            <a:r>
              <a:rPr lang="nl-NL" sz="1000" i="1" dirty="0">
                <a:solidFill>
                  <a:prstClr val="black"/>
                </a:solidFill>
                <a:latin typeface="Verdana"/>
              </a:rPr>
              <a:t>met het portfolio van VNG Realisatie GEMMA opgedaan’</a:t>
            </a:r>
          </a:p>
          <a:p>
            <a:pPr marL="171450" lvl="0" indent="-171450">
              <a:buFont typeface="Arial" panose="020B0604020202020204" pitchFamily="34" charset="0"/>
              <a:buChar char="•"/>
            </a:pPr>
            <a:r>
              <a:rPr lang="nl-NL" sz="1000" i="1" dirty="0">
                <a:solidFill>
                  <a:prstClr val="black"/>
                </a:solidFill>
                <a:latin typeface="Verdana"/>
              </a:rPr>
              <a:t>‘</a:t>
            </a:r>
            <a:r>
              <a:rPr lang="nl-NL" sz="1000" b="1" i="1" dirty="0">
                <a:solidFill>
                  <a:prstClr val="black"/>
                </a:solidFill>
                <a:latin typeface="Verdana"/>
              </a:rPr>
              <a:t>Geen zicht op</a:t>
            </a:r>
            <a:r>
              <a:rPr lang="nl-NL" sz="1000" i="1" dirty="0">
                <a:solidFill>
                  <a:prstClr val="black"/>
                </a:solidFill>
                <a:latin typeface="Verdana"/>
              </a:rPr>
              <a:t>.’</a:t>
            </a:r>
          </a:p>
        </p:txBody>
      </p:sp>
      <p:sp>
        <p:nvSpPr>
          <p:cNvPr id="16" name="Tekstvak 15">
            <a:extLst>
              <a:ext uri="{FF2B5EF4-FFF2-40B4-BE49-F238E27FC236}">
                <a16:creationId xmlns:a16="http://schemas.microsoft.com/office/drawing/2014/main" id="{40CB4187-74BC-4466-8EC7-ACF411694419}"/>
              </a:ext>
            </a:extLst>
          </p:cNvPr>
          <p:cNvSpPr txBox="1"/>
          <p:nvPr/>
        </p:nvSpPr>
        <p:spPr>
          <a:xfrm>
            <a:off x="669620" y="6373713"/>
            <a:ext cx="4032448" cy="230832"/>
          </a:xfrm>
          <a:prstGeom prst="rect">
            <a:avLst/>
          </a:prstGeom>
          <a:noFill/>
        </p:spPr>
        <p:txBody>
          <a:bodyPr wrap="square" rtlCol="0">
            <a:spAutoFit/>
          </a:bodyPr>
          <a:lstStyle/>
          <a:p>
            <a:r>
              <a:rPr lang="nl-NL" sz="900" i="1" dirty="0">
                <a:latin typeface="+mj-lt"/>
              </a:rPr>
              <a:t>* Rapportcijfer is berekend zonder ‘weet niet’</a:t>
            </a:r>
            <a:endParaRPr lang="nl-NL" sz="900" i="1" dirty="0">
              <a:solidFill>
                <a:prstClr val="black"/>
              </a:solidFill>
              <a:latin typeface="Verdana"/>
            </a:endParaRPr>
          </a:p>
        </p:txBody>
      </p:sp>
    </p:spTree>
    <p:extLst>
      <p:ext uri="{BB962C8B-B14F-4D97-AF65-F5344CB8AC3E}">
        <p14:creationId xmlns:p14="http://schemas.microsoft.com/office/powerpoint/2010/main" val="183137461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1"/>
          </p:nvPr>
        </p:nvSpPr>
        <p:spPr/>
        <p:txBody>
          <a:bodyPr/>
          <a:lstStyle/>
          <a:p>
            <a:pPr>
              <a:defRPr/>
            </a:pPr>
            <a:fld id="{EFBB089C-3EC7-E142-A0CA-E2985DC170D8}" type="slidenum">
              <a:rPr lang="pl-PL"/>
              <a:pPr>
                <a:defRPr/>
              </a:pPr>
              <a:t>15</a:t>
            </a:fld>
            <a:endParaRPr lang="pl-PL" dirty="0"/>
          </a:p>
        </p:txBody>
      </p:sp>
      <p:sp>
        <p:nvSpPr>
          <p:cNvPr id="3" name="Tijdelijke aanduiding voor dianummer 1"/>
          <p:cNvSpPr txBox="1">
            <a:spLocks/>
          </p:cNvSpPr>
          <p:nvPr/>
        </p:nvSpPr>
        <p:spPr>
          <a:xfrm>
            <a:off x="0" y="0"/>
            <a:ext cx="0" cy="0"/>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7BBE937-EC25-1640-A8E3-3897D97C7DC9}"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cxnSp>
        <p:nvCxnSpPr>
          <p:cNvPr id="5" name="Rechte verbindingslijn 4"/>
          <p:cNvCxnSpPr/>
          <p:nvPr/>
        </p:nvCxnSpPr>
        <p:spPr>
          <a:xfrm>
            <a:off x="771525" y="1345001"/>
            <a:ext cx="91694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cxnSp>
        <p:nvCxnSpPr>
          <p:cNvPr id="6" name="Rechte verbindingslijn 5"/>
          <p:cNvCxnSpPr/>
          <p:nvPr/>
        </p:nvCxnSpPr>
        <p:spPr>
          <a:xfrm>
            <a:off x="771525" y="6948189"/>
            <a:ext cx="87840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sp>
        <p:nvSpPr>
          <p:cNvPr id="8" name="Tekstvak 7"/>
          <p:cNvSpPr txBox="1"/>
          <p:nvPr/>
        </p:nvSpPr>
        <p:spPr>
          <a:xfrm>
            <a:off x="771524" y="6949777"/>
            <a:ext cx="8677251" cy="313658"/>
          </a:xfrm>
          <a:prstGeom prst="rect">
            <a:avLst/>
          </a:prstGeom>
          <a:noFill/>
        </p:spPr>
        <p:txBody>
          <a:bodyPr wrap="square" lIns="0" tIns="0" rIns="0" bIns="0" rtlCol="0" anchor="ctr" anchorCtr="0">
            <a:noAutofit/>
          </a:bodyPr>
          <a:lstStyle/>
          <a:p>
            <a:r>
              <a:rPr lang="nl-NL" sz="1000" b="1" dirty="0">
                <a:solidFill>
                  <a:srgbClr val="009BD5"/>
                </a:solidFill>
                <a:latin typeface="Verdana"/>
                <a:ea typeface="Verdana"/>
                <a:cs typeface="Verdana"/>
              </a:rPr>
              <a:t>Vraag: </a:t>
            </a:r>
            <a:r>
              <a:rPr lang="nl-NL" sz="1000" dirty="0">
                <a:latin typeface="Verdana"/>
                <a:ea typeface="Verdana"/>
                <a:cs typeface="Verdana"/>
              </a:rPr>
              <a:t>Maakt uw gemeente een vertaling van (of aanvulling op) de producten van GEMMA? | 2018 n=120; 2016 n=218; 2014 n=63</a:t>
            </a:r>
          </a:p>
        </p:txBody>
      </p:sp>
      <p:sp>
        <p:nvSpPr>
          <p:cNvPr id="47" name="Rechthoek 46"/>
          <p:cNvSpPr/>
          <p:nvPr/>
        </p:nvSpPr>
        <p:spPr>
          <a:xfrm>
            <a:off x="1095847" y="385763"/>
            <a:ext cx="8845079" cy="954107"/>
          </a:xfrm>
          <a:prstGeom prst="rect">
            <a:avLst/>
          </a:prstGeom>
        </p:spPr>
        <p:txBody>
          <a:bodyPr wrap="square" lIns="0" tIns="0" rIns="0" bIns="0">
            <a:spAutoFit/>
          </a:bodyPr>
          <a:lstStyle/>
          <a:p>
            <a:pPr algn="r">
              <a:defRPr/>
            </a:pPr>
            <a:r>
              <a:rPr lang="nl-NL" sz="2000" b="1" dirty="0">
                <a:solidFill>
                  <a:srgbClr val="E2001A"/>
                </a:solidFill>
                <a:latin typeface="Verdana"/>
                <a:ea typeface="Verdana"/>
                <a:cs typeface="Verdana"/>
              </a:rPr>
              <a:t>Ruim de helft gebruikt vertaling of aanvulling</a:t>
            </a:r>
          </a:p>
          <a:p>
            <a:pPr algn="r">
              <a:defRPr/>
            </a:pPr>
            <a:r>
              <a:rPr lang="nl-NL" sz="1400" dirty="0">
                <a:solidFill>
                  <a:srgbClr val="009BD5"/>
                </a:solidFill>
                <a:latin typeface="Verdana"/>
                <a:ea typeface="Verdana"/>
                <a:cs typeface="Verdana"/>
              </a:rPr>
              <a:t>Reden voor het gebruik van een vertaling of aanvulling is het vergroting van de praktische toepasbaarheid en omdat GEMMA niet altijd toereikend is. Behoefte aan standaardisatie of een capaciteitstekort zijn redenen om geen vertaling/aanvulling te gebruiken.</a:t>
            </a:r>
          </a:p>
        </p:txBody>
      </p:sp>
      <p:sp>
        <p:nvSpPr>
          <p:cNvPr id="48" name="Rechthoek 47"/>
          <p:cNvSpPr/>
          <p:nvPr/>
        </p:nvSpPr>
        <p:spPr>
          <a:xfrm>
            <a:off x="782415" y="1477169"/>
            <a:ext cx="4561904" cy="184666"/>
          </a:xfrm>
          <a:prstGeom prst="rect">
            <a:avLst/>
          </a:prstGeom>
        </p:spPr>
        <p:txBody>
          <a:bodyPr wrap="square" lIns="0" tIns="0" rIns="0" bIns="0">
            <a:spAutoFit/>
          </a:bodyPr>
          <a:lstStyle/>
          <a:p>
            <a:pPr>
              <a:defRPr/>
            </a:pPr>
            <a:r>
              <a:rPr lang="nl-NL" sz="1200" b="1" dirty="0">
                <a:solidFill>
                  <a:srgbClr val="009BD5"/>
                </a:solidFill>
                <a:latin typeface="Verdana"/>
                <a:ea typeface="Verdana"/>
                <a:cs typeface="Verdana"/>
              </a:rPr>
              <a:t>Gebruik vertaling/aanvulling</a:t>
            </a:r>
          </a:p>
        </p:txBody>
      </p:sp>
      <p:sp>
        <p:nvSpPr>
          <p:cNvPr id="4" name="Afgeronde rechthoek 3"/>
          <p:cNvSpPr/>
          <p:nvPr/>
        </p:nvSpPr>
        <p:spPr>
          <a:xfrm>
            <a:off x="4840263" y="1940575"/>
            <a:ext cx="4708872" cy="2125707"/>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100" b="1" dirty="0">
                <a:solidFill>
                  <a:srgbClr val="009BD5"/>
                </a:solidFill>
              </a:rPr>
              <a:t>51% </a:t>
            </a:r>
            <a:r>
              <a:rPr lang="nl-NL" sz="1100" b="1" dirty="0">
                <a:solidFill>
                  <a:schemeClr val="tx1"/>
                </a:solidFill>
              </a:rPr>
              <a:t>ja, omdat… (n=61)</a:t>
            </a:r>
          </a:p>
          <a:p>
            <a:pPr marL="171450" indent="-171450">
              <a:buFont typeface="Arial" panose="020B0604020202020204" pitchFamily="34" charset="0"/>
              <a:buChar char="•"/>
            </a:pPr>
            <a:endParaRPr lang="nl-NL" sz="1100" b="1" dirty="0">
              <a:solidFill>
                <a:schemeClr val="tx1"/>
              </a:solidFill>
            </a:endParaRPr>
          </a:p>
          <a:p>
            <a:r>
              <a:rPr lang="nl-NL" sz="1000" b="1" dirty="0">
                <a:solidFill>
                  <a:schemeClr val="tx1"/>
                </a:solidFill>
              </a:rPr>
              <a:t>Specificeren naar (gemeentelijke) situatie</a:t>
            </a:r>
          </a:p>
          <a:p>
            <a:pPr marL="171450" indent="-171450">
              <a:buFont typeface="Arial" panose="020B0604020202020204" pitchFamily="34" charset="0"/>
              <a:buChar char="•"/>
            </a:pPr>
            <a:r>
              <a:rPr lang="nl-NL" sz="1000" i="1" dirty="0">
                <a:solidFill>
                  <a:schemeClr val="tx1"/>
                </a:solidFill>
              </a:rPr>
              <a:t>‘De gemeente-specifieke situatie aanpassingen vereist.’</a:t>
            </a:r>
          </a:p>
          <a:p>
            <a:pPr marL="171450" indent="-171450">
              <a:buFont typeface="Arial" panose="020B0604020202020204" pitchFamily="34" charset="0"/>
              <a:buChar char="•"/>
            </a:pPr>
            <a:r>
              <a:rPr lang="nl-NL" sz="1000" i="1" dirty="0">
                <a:solidFill>
                  <a:schemeClr val="tx1"/>
                </a:solidFill>
              </a:rPr>
              <a:t>‘Het niet altijd voldoende informatief of sturend is voor de lokale situatie.’</a:t>
            </a:r>
          </a:p>
          <a:p>
            <a:pPr marL="171450" indent="-171450">
              <a:buFont typeface="Arial" panose="020B0604020202020204" pitchFamily="34" charset="0"/>
              <a:buChar char="•"/>
            </a:pPr>
            <a:r>
              <a:rPr lang="nl-NL" sz="1000" i="1" dirty="0">
                <a:solidFill>
                  <a:schemeClr val="tx1"/>
                </a:solidFill>
              </a:rPr>
              <a:t>‘Omdat ze vaak generiek zijn en specifiek voor onze gemeente gemaakt moeten worden.’</a:t>
            </a:r>
          </a:p>
          <a:p>
            <a:pPr marL="171450" indent="-171450">
              <a:buFont typeface="Arial" panose="020B0604020202020204" pitchFamily="34" charset="0"/>
              <a:buChar char="•"/>
            </a:pPr>
            <a:r>
              <a:rPr lang="nl-NL" sz="1000" i="1" dirty="0">
                <a:solidFill>
                  <a:schemeClr val="tx1"/>
                </a:solidFill>
              </a:rPr>
              <a:t>‘Vertaling van referentiemodel naar gemeente-specifieke implementatie is noodzakelijk. Ook zijn soms aanvullingen vereist.’</a:t>
            </a:r>
          </a:p>
        </p:txBody>
      </p:sp>
      <p:sp>
        <p:nvSpPr>
          <p:cNvPr id="14" name="Afgeronde rechthoek 13"/>
          <p:cNvSpPr/>
          <p:nvPr/>
        </p:nvSpPr>
        <p:spPr>
          <a:xfrm>
            <a:off x="4840263" y="4498929"/>
            <a:ext cx="4708872" cy="2125707"/>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nl-NL" sz="1100" b="1" dirty="0">
                <a:solidFill>
                  <a:srgbClr val="EE8B84"/>
                </a:solidFill>
              </a:rPr>
              <a:t>19% </a:t>
            </a:r>
            <a:r>
              <a:rPr lang="nl-NL" sz="1100" b="1" dirty="0">
                <a:solidFill>
                  <a:prstClr val="black"/>
                </a:solidFill>
              </a:rPr>
              <a:t>nee, omdat… (n=23)</a:t>
            </a:r>
          </a:p>
          <a:p>
            <a:pPr lvl="0"/>
            <a:endParaRPr lang="nl-NL" sz="1100" b="1" dirty="0">
              <a:solidFill>
                <a:prstClr val="black"/>
              </a:solidFill>
            </a:endParaRPr>
          </a:p>
          <a:p>
            <a:pPr lvl="0"/>
            <a:r>
              <a:rPr lang="nl-NL" sz="1000" b="1" dirty="0">
                <a:solidFill>
                  <a:prstClr val="black"/>
                </a:solidFill>
              </a:rPr>
              <a:t>Ontbrekende capaciteit</a:t>
            </a:r>
          </a:p>
          <a:p>
            <a:pPr marL="171450" lvl="0" indent="-171450">
              <a:buFont typeface="Arial" panose="020B0604020202020204" pitchFamily="34" charset="0"/>
              <a:buChar char="•"/>
            </a:pPr>
            <a:r>
              <a:rPr lang="nl-NL" sz="1000" i="1" dirty="0">
                <a:solidFill>
                  <a:prstClr val="black"/>
                </a:solidFill>
              </a:rPr>
              <a:t>‘Daar hebben we de tijd en de kennis niet voor in huis.’</a:t>
            </a:r>
          </a:p>
          <a:p>
            <a:pPr marL="171450" lvl="0" indent="-171450">
              <a:buFont typeface="Arial" panose="020B0604020202020204" pitchFamily="34" charset="0"/>
              <a:buChar char="•"/>
            </a:pPr>
            <a:r>
              <a:rPr lang="nl-NL" sz="1000" i="1" dirty="0">
                <a:solidFill>
                  <a:prstClr val="black"/>
                </a:solidFill>
              </a:rPr>
              <a:t>‘Wij zo min mogelijk maatwerk en onderhoud willen.’</a:t>
            </a:r>
          </a:p>
          <a:p>
            <a:pPr marL="171450" lvl="0" indent="-171450">
              <a:buFont typeface="Arial" panose="020B0604020202020204" pitchFamily="34" charset="0"/>
              <a:buChar char="•"/>
            </a:pPr>
            <a:r>
              <a:rPr lang="nl-NL" sz="1000" i="1" dirty="0">
                <a:solidFill>
                  <a:prstClr val="black"/>
                </a:solidFill>
              </a:rPr>
              <a:t>‘Geen tijd voor als kleine gemeente. Focus op uitvoering.’</a:t>
            </a:r>
          </a:p>
          <a:p>
            <a:pPr marL="171450" lvl="0" indent="-171450">
              <a:buFont typeface="Arial" panose="020B0604020202020204" pitchFamily="34" charset="0"/>
              <a:buChar char="•"/>
            </a:pPr>
            <a:endParaRPr lang="nl-NL" sz="1000" dirty="0">
              <a:solidFill>
                <a:prstClr val="black"/>
              </a:solidFill>
            </a:endParaRPr>
          </a:p>
          <a:p>
            <a:pPr lvl="0"/>
            <a:r>
              <a:rPr lang="nl-NL" sz="1000" b="1" dirty="0">
                <a:solidFill>
                  <a:prstClr val="black"/>
                </a:solidFill>
              </a:rPr>
              <a:t>Vasthouden aan standaard</a:t>
            </a:r>
          </a:p>
          <a:p>
            <a:pPr marL="171450" lvl="0" indent="-171450">
              <a:buFont typeface="Arial" panose="020B0604020202020204" pitchFamily="34" charset="0"/>
              <a:buChar char="•"/>
            </a:pPr>
            <a:r>
              <a:rPr lang="nl-NL" sz="1000" i="1" dirty="0">
                <a:solidFill>
                  <a:prstClr val="black"/>
                </a:solidFill>
              </a:rPr>
              <a:t>‘We houden de standaard zoveel mogelijk vast.’</a:t>
            </a:r>
          </a:p>
          <a:p>
            <a:pPr marL="171450" lvl="0" indent="-171450">
              <a:buFont typeface="Arial" panose="020B0604020202020204" pitchFamily="34" charset="0"/>
              <a:buChar char="•"/>
            </a:pPr>
            <a:r>
              <a:rPr lang="nl-NL" sz="1000" i="1" dirty="0">
                <a:solidFill>
                  <a:prstClr val="black"/>
                </a:solidFill>
              </a:rPr>
              <a:t>‘Zo veel mogelijk gebruiken we de definities uit de referentie.’</a:t>
            </a:r>
          </a:p>
          <a:p>
            <a:pPr marL="171450" lvl="0" indent="-171450">
              <a:buFont typeface="Arial" panose="020B0604020202020204" pitchFamily="34" charset="0"/>
              <a:buChar char="•"/>
            </a:pPr>
            <a:r>
              <a:rPr lang="nl-NL" sz="1000" i="1" dirty="0">
                <a:solidFill>
                  <a:prstClr val="black"/>
                </a:solidFill>
              </a:rPr>
              <a:t>‘We proberen leveranciers aan de standaarden te houden.’</a:t>
            </a:r>
          </a:p>
        </p:txBody>
      </p:sp>
      <p:sp>
        <p:nvSpPr>
          <p:cNvPr id="17" name="Rechthoek 16"/>
          <p:cNvSpPr/>
          <p:nvPr/>
        </p:nvSpPr>
        <p:spPr>
          <a:xfrm>
            <a:off x="679163" y="1940575"/>
            <a:ext cx="776724" cy="184666"/>
          </a:xfrm>
          <a:prstGeom prst="rect">
            <a:avLst/>
          </a:prstGeom>
        </p:spPr>
        <p:txBody>
          <a:bodyPr wrap="square" lIns="0" tIns="0" rIns="0" bIns="0">
            <a:spAutoFit/>
          </a:bodyPr>
          <a:lstStyle/>
          <a:p>
            <a:pPr algn="ctr">
              <a:defRPr/>
            </a:pPr>
            <a:r>
              <a:rPr lang="nl-NL" sz="1200" b="1" u="sng" dirty="0">
                <a:latin typeface="Verdana"/>
                <a:ea typeface="Verdana"/>
                <a:cs typeface="Verdana"/>
              </a:rPr>
              <a:t>2018</a:t>
            </a:r>
          </a:p>
        </p:txBody>
      </p:sp>
      <p:sp>
        <p:nvSpPr>
          <p:cNvPr id="19" name="Rechthoek 18"/>
          <p:cNvSpPr/>
          <p:nvPr/>
        </p:nvSpPr>
        <p:spPr>
          <a:xfrm>
            <a:off x="1715596" y="1940575"/>
            <a:ext cx="776724" cy="184666"/>
          </a:xfrm>
          <a:prstGeom prst="rect">
            <a:avLst/>
          </a:prstGeom>
        </p:spPr>
        <p:txBody>
          <a:bodyPr wrap="square" lIns="0" tIns="0" rIns="0" bIns="0">
            <a:spAutoFit/>
          </a:bodyPr>
          <a:lstStyle/>
          <a:p>
            <a:pPr algn="ctr">
              <a:defRPr/>
            </a:pPr>
            <a:r>
              <a:rPr lang="nl-NL" sz="1200" b="1" dirty="0">
                <a:latin typeface="Verdana"/>
                <a:ea typeface="Verdana"/>
                <a:cs typeface="Verdana"/>
              </a:rPr>
              <a:t>2016</a:t>
            </a:r>
          </a:p>
        </p:txBody>
      </p:sp>
      <p:sp>
        <p:nvSpPr>
          <p:cNvPr id="16" name="Rechthoek 15">
            <a:extLst>
              <a:ext uri="{FF2B5EF4-FFF2-40B4-BE49-F238E27FC236}">
                <a16:creationId xmlns:a16="http://schemas.microsoft.com/office/drawing/2014/main" id="{1B9F9E5A-831C-48B1-8549-57DF4F53A92A}"/>
              </a:ext>
            </a:extLst>
          </p:cNvPr>
          <p:cNvSpPr/>
          <p:nvPr/>
        </p:nvSpPr>
        <p:spPr>
          <a:xfrm>
            <a:off x="2706118" y="1940575"/>
            <a:ext cx="776724" cy="184666"/>
          </a:xfrm>
          <a:prstGeom prst="rect">
            <a:avLst/>
          </a:prstGeom>
        </p:spPr>
        <p:txBody>
          <a:bodyPr wrap="square" lIns="0" tIns="0" rIns="0" bIns="0">
            <a:spAutoFit/>
          </a:bodyPr>
          <a:lstStyle/>
          <a:p>
            <a:pPr algn="ctr">
              <a:defRPr/>
            </a:pPr>
            <a:r>
              <a:rPr lang="nl-NL" sz="1200" b="1" dirty="0">
                <a:latin typeface="Verdana"/>
                <a:ea typeface="Verdana"/>
                <a:cs typeface="Verdana"/>
              </a:rPr>
              <a:t>2014</a:t>
            </a:r>
          </a:p>
        </p:txBody>
      </p:sp>
      <p:graphicFrame>
        <p:nvGraphicFramePr>
          <p:cNvPr id="10" name="Grafiek 9">
            <a:extLst>
              <a:ext uri="{FF2B5EF4-FFF2-40B4-BE49-F238E27FC236}">
                <a16:creationId xmlns:a16="http://schemas.microsoft.com/office/drawing/2014/main" id="{D35C1EE2-1FB3-47DE-A4A4-FBD7E24D9473}"/>
              </a:ext>
            </a:extLst>
          </p:cNvPr>
          <p:cNvGraphicFramePr/>
          <p:nvPr>
            <p:extLst>
              <p:ext uri="{D42A27DB-BD31-4B8C-83A1-F6EECF244321}">
                <p14:modId xmlns:p14="http://schemas.microsoft.com/office/powerpoint/2010/main" val="2187822703"/>
              </p:ext>
            </p:extLst>
          </p:nvPr>
        </p:nvGraphicFramePr>
        <p:xfrm>
          <a:off x="447775" y="2192647"/>
          <a:ext cx="3312367" cy="475236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50439478"/>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1"/>
          </p:nvPr>
        </p:nvSpPr>
        <p:spPr/>
        <p:txBody>
          <a:bodyPr/>
          <a:lstStyle/>
          <a:p>
            <a:pPr>
              <a:defRPr/>
            </a:pPr>
            <a:fld id="{EFBB089C-3EC7-E142-A0CA-E2985DC170D8}" type="slidenum">
              <a:rPr lang="pl-PL"/>
              <a:pPr>
                <a:defRPr/>
              </a:pPr>
              <a:t>16</a:t>
            </a:fld>
            <a:endParaRPr lang="pl-PL" dirty="0"/>
          </a:p>
        </p:txBody>
      </p:sp>
      <p:sp>
        <p:nvSpPr>
          <p:cNvPr id="3" name="Tijdelijke aanduiding voor dianummer 1"/>
          <p:cNvSpPr txBox="1">
            <a:spLocks/>
          </p:cNvSpPr>
          <p:nvPr/>
        </p:nvSpPr>
        <p:spPr>
          <a:xfrm>
            <a:off x="0" y="0"/>
            <a:ext cx="0" cy="0"/>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7BBE937-EC25-1640-A8E3-3897D97C7DC9}"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cxnSp>
        <p:nvCxnSpPr>
          <p:cNvPr id="5" name="Rechte verbindingslijn 4"/>
          <p:cNvCxnSpPr/>
          <p:nvPr/>
        </p:nvCxnSpPr>
        <p:spPr>
          <a:xfrm>
            <a:off x="771525" y="1345001"/>
            <a:ext cx="91694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cxnSp>
        <p:nvCxnSpPr>
          <p:cNvPr id="6" name="Rechte verbindingslijn 5"/>
          <p:cNvCxnSpPr>
            <a:cxnSpLocks/>
          </p:cNvCxnSpPr>
          <p:nvPr/>
        </p:nvCxnSpPr>
        <p:spPr>
          <a:xfrm>
            <a:off x="771525" y="6877769"/>
            <a:ext cx="9180290" cy="5090"/>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sp>
        <p:nvSpPr>
          <p:cNvPr id="8" name="Tekstvak 7"/>
          <p:cNvSpPr txBox="1"/>
          <p:nvPr/>
        </p:nvSpPr>
        <p:spPr>
          <a:xfrm>
            <a:off x="771524" y="6979846"/>
            <a:ext cx="4932835" cy="511496"/>
          </a:xfrm>
          <a:prstGeom prst="rect">
            <a:avLst/>
          </a:prstGeom>
          <a:noFill/>
        </p:spPr>
        <p:txBody>
          <a:bodyPr wrap="square" lIns="0" tIns="0" rIns="0" bIns="0" rtlCol="0" anchor="ctr" anchorCtr="0">
            <a:noAutofit/>
          </a:bodyPr>
          <a:lstStyle/>
          <a:p>
            <a:r>
              <a:rPr lang="nl-NL" sz="1000" b="1" dirty="0">
                <a:solidFill>
                  <a:srgbClr val="009BD5"/>
                </a:solidFill>
                <a:latin typeface="Verdana"/>
                <a:ea typeface="Verdana"/>
                <a:cs typeface="Verdana"/>
              </a:rPr>
              <a:t>Vraag: </a:t>
            </a:r>
            <a:r>
              <a:rPr lang="nl-NL" sz="1000" dirty="0">
                <a:latin typeface="Verdana"/>
                <a:ea typeface="Verdana"/>
                <a:cs typeface="Verdana"/>
              </a:rPr>
              <a:t>Gebaseerd op uw ervaringen met de producten van GEMMA, welke voordelen bieden de product(en) van GEMMA voor u in de praktijk? | n=120</a:t>
            </a:r>
          </a:p>
          <a:p>
            <a:r>
              <a:rPr lang="nl-NL" sz="1000" b="1" dirty="0">
                <a:solidFill>
                  <a:srgbClr val="009BD5"/>
                </a:solidFill>
                <a:latin typeface="Verdana"/>
                <a:ea typeface="Verdana"/>
                <a:cs typeface="Verdana"/>
              </a:rPr>
              <a:t>Vraag: </a:t>
            </a:r>
            <a:r>
              <a:rPr lang="nl-NL" sz="1000" dirty="0">
                <a:latin typeface="Verdana"/>
                <a:ea typeface="Verdana"/>
                <a:cs typeface="Verdana"/>
              </a:rPr>
              <a:t>Op welk punt zou GEMMA als eerste verbeterd of aangevuld moeten worden? | n=120</a:t>
            </a:r>
          </a:p>
        </p:txBody>
      </p:sp>
      <p:sp>
        <p:nvSpPr>
          <p:cNvPr id="47" name="Rechthoek 46"/>
          <p:cNvSpPr/>
          <p:nvPr/>
        </p:nvSpPr>
        <p:spPr>
          <a:xfrm>
            <a:off x="1455887" y="385763"/>
            <a:ext cx="8485039" cy="738664"/>
          </a:xfrm>
          <a:prstGeom prst="rect">
            <a:avLst/>
          </a:prstGeom>
        </p:spPr>
        <p:txBody>
          <a:bodyPr wrap="square" lIns="0" tIns="0" rIns="0" bIns="0">
            <a:spAutoFit/>
          </a:bodyPr>
          <a:lstStyle/>
          <a:p>
            <a:pPr algn="r">
              <a:defRPr/>
            </a:pPr>
            <a:r>
              <a:rPr lang="nl-NL" sz="2000" b="1" dirty="0">
                <a:solidFill>
                  <a:srgbClr val="E2001A"/>
                </a:solidFill>
                <a:latin typeface="Verdana"/>
                <a:ea typeface="Verdana"/>
                <a:cs typeface="Verdana"/>
              </a:rPr>
              <a:t>Standaardisatie en referentie voor basis voordelen GEMMA</a:t>
            </a:r>
            <a:endParaRPr lang="nl-NL" sz="1400" dirty="0">
              <a:solidFill>
                <a:srgbClr val="009BD5"/>
              </a:solidFill>
              <a:latin typeface="Verdana"/>
              <a:ea typeface="Verdana"/>
              <a:cs typeface="Verdana"/>
            </a:endParaRPr>
          </a:p>
          <a:p>
            <a:pPr algn="r">
              <a:defRPr/>
            </a:pPr>
            <a:r>
              <a:rPr lang="nl-NL" sz="1400" dirty="0">
                <a:solidFill>
                  <a:srgbClr val="009BD5"/>
                </a:solidFill>
                <a:latin typeface="Verdana"/>
                <a:ea typeface="Verdana"/>
                <a:cs typeface="Verdana"/>
              </a:rPr>
              <a:t>Men geeft aan dat de bruikbaarheid van GEMMA-producten verbeterd kan worden door deze zelf meer te gebruiken, workshops te volgen over de toepassing en uitgewerkte voorbeelden. </a:t>
            </a:r>
          </a:p>
        </p:txBody>
      </p:sp>
      <p:sp>
        <p:nvSpPr>
          <p:cNvPr id="48" name="Rechthoek 47"/>
          <p:cNvSpPr/>
          <p:nvPr/>
        </p:nvSpPr>
        <p:spPr>
          <a:xfrm>
            <a:off x="6327031" y="1501079"/>
            <a:ext cx="4561904" cy="184666"/>
          </a:xfrm>
          <a:prstGeom prst="rect">
            <a:avLst/>
          </a:prstGeom>
        </p:spPr>
        <p:txBody>
          <a:bodyPr wrap="square" lIns="0" tIns="0" rIns="0" bIns="0">
            <a:spAutoFit/>
          </a:bodyPr>
          <a:lstStyle/>
          <a:p>
            <a:pPr>
              <a:defRPr/>
            </a:pPr>
            <a:r>
              <a:rPr lang="nl-NL" sz="1200" b="1" dirty="0">
                <a:solidFill>
                  <a:srgbClr val="009BD5"/>
                </a:solidFill>
                <a:latin typeface="Verdana"/>
                <a:ea typeface="Verdana"/>
                <a:cs typeface="Verdana"/>
              </a:rPr>
              <a:t>Benodigdheden vergroten bruikbaarheid</a:t>
            </a:r>
          </a:p>
        </p:txBody>
      </p:sp>
      <p:sp>
        <p:nvSpPr>
          <p:cNvPr id="4" name="Afgeronde rechthoek 3"/>
          <p:cNvSpPr/>
          <p:nvPr/>
        </p:nvSpPr>
        <p:spPr>
          <a:xfrm>
            <a:off x="786541" y="1829759"/>
            <a:ext cx="4557778" cy="235444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lvl="0"/>
            <a:endParaRPr lang="nl-NL" sz="1000" dirty="0">
              <a:solidFill>
                <a:prstClr val="black"/>
              </a:solidFill>
            </a:endParaRPr>
          </a:p>
          <a:p>
            <a:pPr lvl="0"/>
            <a:r>
              <a:rPr lang="nl-NL" sz="1000" dirty="0">
                <a:solidFill>
                  <a:prstClr val="black"/>
                </a:solidFill>
              </a:rPr>
              <a:t> </a:t>
            </a:r>
          </a:p>
          <a:p>
            <a:pPr lvl="0"/>
            <a:endParaRPr lang="nl-NL" sz="1000" dirty="0">
              <a:solidFill>
                <a:prstClr val="black"/>
              </a:solidFill>
            </a:endParaRPr>
          </a:p>
        </p:txBody>
      </p:sp>
      <p:sp>
        <p:nvSpPr>
          <p:cNvPr id="15" name="Rechthoek 14"/>
          <p:cNvSpPr/>
          <p:nvPr/>
        </p:nvSpPr>
        <p:spPr>
          <a:xfrm>
            <a:off x="782415" y="1501079"/>
            <a:ext cx="4561904" cy="184666"/>
          </a:xfrm>
          <a:prstGeom prst="rect">
            <a:avLst/>
          </a:prstGeom>
        </p:spPr>
        <p:txBody>
          <a:bodyPr wrap="square" lIns="0" tIns="0" rIns="0" bIns="0">
            <a:spAutoFit/>
          </a:bodyPr>
          <a:lstStyle/>
          <a:p>
            <a:pPr>
              <a:defRPr/>
            </a:pPr>
            <a:r>
              <a:rPr lang="nl-NL" sz="1200" b="1" dirty="0">
                <a:solidFill>
                  <a:srgbClr val="009BD5"/>
                </a:solidFill>
                <a:latin typeface="Verdana"/>
                <a:ea typeface="Verdana"/>
                <a:cs typeface="Verdana"/>
              </a:rPr>
              <a:t>Voordelen gebruik GEMMA-producten</a:t>
            </a:r>
          </a:p>
        </p:txBody>
      </p:sp>
      <p:sp>
        <p:nvSpPr>
          <p:cNvPr id="9" name="Tekstvak 8"/>
          <p:cNvSpPr txBox="1"/>
          <p:nvPr/>
        </p:nvSpPr>
        <p:spPr>
          <a:xfrm>
            <a:off x="951831" y="1871859"/>
            <a:ext cx="4320480" cy="2277547"/>
          </a:xfrm>
          <a:prstGeom prst="rect">
            <a:avLst/>
          </a:prstGeom>
          <a:noFill/>
        </p:spPr>
        <p:txBody>
          <a:bodyPr wrap="square" rtlCol="0">
            <a:spAutoFit/>
          </a:bodyPr>
          <a:lstStyle/>
          <a:p>
            <a:pPr lvl="0"/>
            <a:r>
              <a:rPr lang="nl-NL" sz="1100" b="1" dirty="0">
                <a:solidFill>
                  <a:prstClr val="black"/>
                </a:solidFill>
                <a:latin typeface="Verdana"/>
                <a:ea typeface="+mn-ea"/>
                <a:cs typeface="+mn-cs"/>
              </a:rPr>
              <a:t>Standaardisatie en uniformiteit</a:t>
            </a:r>
          </a:p>
          <a:p>
            <a:pPr lvl="0"/>
            <a:endParaRPr lang="nl-NL" sz="500" dirty="0">
              <a:solidFill>
                <a:prstClr val="black"/>
              </a:solidFill>
              <a:latin typeface="Verdana"/>
              <a:ea typeface="+mn-ea"/>
              <a:cs typeface="+mn-cs"/>
            </a:endParaRPr>
          </a:p>
          <a:p>
            <a:pPr marL="358775" lvl="1" indent="-171450">
              <a:buFont typeface="Arial" panose="020B0604020202020204" pitchFamily="34" charset="0"/>
              <a:buChar char="•"/>
            </a:pPr>
            <a:r>
              <a:rPr lang="nl-NL" sz="1000" i="1" dirty="0">
                <a:solidFill>
                  <a:prstClr val="black"/>
                </a:solidFill>
                <a:latin typeface="Verdana"/>
                <a:ea typeface="+mn-ea"/>
                <a:cs typeface="+mn-cs"/>
              </a:rPr>
              <a:t>‘Standaardisatie en </a:t>
            </a:r>
            <a:r>
              <a:rPr lang="nl-NL" sz="1000" b="1" i="1" dirty="0">
                <a:solidFill>
                  <a:prstClr val="black"/>
                </a:solidFill>
                <a:latin typeface="Verdana"/>
                <a:ea typeface="+mn-ea"/>
                <a:cs typeface="+mn-cs"/>
              </a:rPr>
              <a:t>meer in overeenstemming werken met andere gemeentes</a:t>
            </a:r>
            <a:r>
              <a:rPr lang="nl-NL" sz="1000" i="1" dirty="0">
                <a:solidFill>
                  <a:prstClr val="black"/>
                </a:solidFill>
                <a:latin typeface="Verdana"/>
                <a:ea typeface="+mn-ea"/>
                <a:cs typeface="+mn-cs"/>
              </a:rPr>
              <a:t>.’</a:t>
            </a:r>
          </a:p>
          <a:p>
            <a:pPr marL="358775" lvl="1" indent="-171450">
              <a:buFont typeface="Arial" panose="020B0604020202020204" pitchFamily="34" charset="0"/>
              <a:buChar char="•"/>
            </a:pPr>
            <a:r>
              <a:rPr lang="nl-NL" sz="1000" i="1" dirty="0">
                <a:solidFill>
                  <a:prstClr val="black"/>
                </a:solidFill>
                <a:latin typeface="Verdana"/>
                <a:ea typeface="+mn-ea"/>
                <a:cs typeface="+mn-cs"/>
              </a:rPr>
              <a:t>‘</a:t>
            </a:r>
            <a:r>
              <a:rPr lang="nl-NL" sz="1000" b="1" i="1" dirty="0">
                <a:solidFill>
                  <a:prstClr val="black"/>
                </a:solidFill>
                <a:latin typeface="Verdana"/>
                <a:ea typeface="+mn-ea"/>
                <a:cs typeface="+mn-cs"/>
              </a:rPr>
              <a:t>Landelijke standaard </a:t>
            </a:r>
            <a:r>
              <a:rPr lang="nl-NL" sz="1000" i="1" dirty="0">
                <a:solidFill>
                  <a:prstClr val="black"/>
                </a:solidFill>
                <a:latin typeface="Verdana"/>
                <a:ea typeface="+mn-ea"/>
                <a:cs typeface="+mn-cs"/>
              </a:rPr>
              <a:t>(stuf), inzicht in andere gemeenten (software catalogus), gebruik maken van </a:t>
            </a:r>
            <a:r>
              <a:rPr lang="nl-NL" sz="1000" b="1" i="1" dirty="0">
                <a:solidFill>
                  <a:prstClr val="black"/>
                </a:solidFill>
                <a:latin typeface="Verdana"/>
                <a:ea typeface="+mn-ea"/>
                <a:cs typeface="+mn-cs"/>
              </a:rPr>
              <a:t>landelijke kennis </a:t>
            </a:r>
            <a:r>
              <a:rPr lang="nl-NL" sz="1000" i="1" dirty="0">
                <a:solidFill>
                  <a:prstClr val="black"/>
                </a:solidFill>
                <a:latin typeface="Verdana"/>
                <a:ea typeface="+mn-ea"/>
                <a:cs typeface="+mn-cs"/>
              </a:rPr>
              <a:t>(</a:t>
            </a:r>
            <a:r>
              <a:rPr lang="nl-NL" sz="1000" i="1" dirty="0" err="1">
                <a:solidFill>
                  <a:prstClr val="black"/>
                </a:solidFill>
                <a:latin typeface="Verdana"/>
                <a:ea typeface="+mn-ea"/>
                <a:cs typeface="+mn-cs"/>
              </a:rPr>
              <a:t>Gibit</a:t>
            </a:r>
            <a:r>
              <a:rPr lang="nl-NL" sz="1000" i="1" dirty="0">
                <a:solidFill>
                  <a:prstClr val="black"/>
                </a:solidFill>
                <a:latin typeface="Verdana"/>
                <a:ea typeface="+mn-ea"/>
                <a:cs typeface="+mn-cs"/>
              </a:rPr>
              <a:t>).’</a:t>
            </a:r>
          </a:p>
          <a:p>
            <a:pPr marL="171450" lvl="0" indent="-171450">
              <a:buFont typeface="Arial" panose="020B0604020202020204" pitchFamily="34" charset="0"/>
              <a:buChar char="•"/>
            </a:pPr>
            <a:endParaRPr lang="nl-NL" sz="1000" dirty="0">
              <a:solidFill>
                <a:prstClr val="black"/>
              </a:solidFill>
              <a:latin typeface="Verdana"/>
              <a:ea typeface="+mn-ea"/>
              <a:cs typeface="+mn-cs"/>
            </a:endParaRPr>
          </a:p>
          <a:p>
            <a:pPr lvl="0"/>
            <a:r>
              <a:rPr lang="nl-NL" sz="1100" b="1" dirty="0">
                <a:solidFill>
                  <a:prstClr val="black"/>
                </a:solidFill>
                <a:latin typeface="Verdana"/>
                <a:ea typeface="+mn-ea"/>
                <a:cs typeface="+mn-cs"/>
              </a:rPr>
              <a:t>Goede basis voor eigen toepassing</a:t>
            </a:r>
          </a:p>
          <a:p>
            <a:pPr lvl="0"/>
            <a:endParaRPr lang="nl-NL" sz="500" b="1" i="1" dirty="0">
              <a:solidFill>
                <a:prstClr val="black"/>
              </a:solidFill>
              <a:latin typeface="Verdana"/>
              <a:ea typeface="+mn-ea"/>
              <a:cs typeface="+mn-cs"/>
            </a:endParaRPr>
          </a:p>
          <a:p>
            <a:pPr marL="358775" lvl="1" indent="-171450">
              <a:buFont typeface="Arial" panose="020B0604020202020204" pitchFamily="34" charset="0"/>
              <a:buChar char="•"/>
            </a:pPr>
            <a:r>
              <a:rPr lang="nl-NL" sz="1000" i="1" dirty="0">
                <a:solidFill>
                  <a:prstClr val="black"/>
                </a:solidFill>
                <a:latin typeface="Verdana"/>
                <a:ea typeface="+mn-ea"/>
                <a:cs typeface="+mn-cs"/>
              </a:rPr>
              <a:t>‘Gemma is voor veel zaken een </a:t>
            </a:r>
            <a:r>
              <a:rPr lang="nl-NL" sz="1000" b="1" i="1" dirty="0">
                <a:solidFill>
                  <a:prstClr val="black"/>
                </a:solidFill>
                <a:latin typeface="Verdana"/>
                <a:ea typeface="+mn-ea"/>
                <a:cs typeface="+mn-cs"/>
              </a:rPr>
              <a:t>basis, uitgangspunt of referentie</a:t>
            </a:r>
            <a:r>
              <a:rPr lang="nl-NL" sz="1000" i="1" dirty="0">
                <a:solidFill>
                  <a:prstClr val="black"/>
                </a:solidFill>
                <a:latin typeface="Verdana"/>
                <a:ea typeface="+mn-ea"/>
                <a:cs typeface="+mn-cs"/>
              </a:rPr>
              <a:t>. Alles wat hier staat en wat goed toepasbaar is, hoeven we daarom niet zelf te bedenken. Ook kunnen we aan een </a:t>
            </a:r>
            <a:r>
              <a:rPr lang="nl-NL" sz="1000" b="1" i="1" dirty="0">
                <a:solidFill>
                  <a:prstClr val="black"/>
                </a:solidFill>
                <a:latin typeface="Verdana"/>
                <a:ea typeface="+mn-ea"/>
                <a:cs typeface="+mn-cs"/>
              </a:rPr>
              <a:t>verwijzing naar Gemma </a:t>
            </a:r>
            <a:r>
              <a:rPr lang="nl-NL" sz="1000" i="1" dirty="0">
                <a:solidFill>
                  <a:prstClr val="black"/>
                </a:solidFill>
                <a:latin typeface="Verdana"/>
                <a:ea typeface="+mn-ea"/>
                <a:cs typeface="+mn-cs"/>
              </a:rPr>
              <a:t>soms enige legitimiteit of autoriteit ontlenen.’</a:t>
            </a:r>
          </a:p>
        </p:txBody>
      </p:sp>
      <p:sp>
        <p:nvSpPr>
          <p:cNvPr id="16" name="Afgeronde rechthoek 3">
            <a:extLst>
              <a:ext uri="{FF2B5EF4-FFF2-40B4-BE49-F238E27FC236}">
                <a16:creationId xmlns:a16="http://schemas.microsoft.com/office/drawing/2014/main" id="{7DBC37AA-EB6D-4EE7-9F4F-965228174BE3}"/>
              </a:ext>
            </a:extLst>
          </p:cNvPr>
          <p:cNvSpPr/>
          <p:nvPr/>
        </p:nvSpPr>
        <p:spPr>
          <a:xfrm>
            <a:off x="787164" y="4628785"/>
            <a:ext cx="4557778" cy="2136326"/>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lvl="0"/>
            <a:endParaRPr lang="nl-NL" sz="1000" dirty="0">
              <a:solidFill>
                <a:prstClr val="black"/>
              </a:solidFill>
            </a:endParaRPr>
          </a:p>
          <a:p>
            <a:pPr lvl="0"/>
            <a:r>
              <a:rPr lang="nl-NL" sz="1000" dirty="0">
                <a:solidFill>
                  <a:prstClr val="black"/>
                </a:solidFill>
              </a:rPr>
              <a:t> </a:t>
            </a:r>
          </a:p>
          <a:p>
            <a:pPr lvl="0"/>
            <a:endParaRPr lang="nl-NL" sz="1000" dirty="0">
              <a:solidFill>
                <a:prstClr val="black"/>
              </a:solidFill>
            </a:endParaRPr>
          </a:p>
        </p:txBody>
      </p:sp>
      <p:sp>
        <p:nvSpPr>
          <p:cNvPr id="17" name="Tekstvak 16">
            <a:extLst>
              <a:ext uri="{FF2B5EF4-FFF2-40B4-BE49-F238E27FC236}">
                <a16:creationId xmlns:a16="http://schemas.microsoft.com/office/drawing/2014/main" id="{09E3F16A-B186-4A00-9225-3A793FD525D4}"/>
              </a:ext>
            </a:extLst>
          </p:cNvPr>
          <p:cNvSpPr txBox="1"/>
          <p:nvPr/>
        </p:nvSpPr>
        <p:spPr>
          <a:xfrm>
            <a:off x="953270" y="4763983"/>
            <a:ext cx="4319041" cy="1969770"/>
          </a:xfrm>
          <a:prstGeom prst="rect">
            <a:avLst/>
          </a:prstGeom>
          <a:noFill/>
        </p:spPr>
        <p:txBody>
          <a:bodyPr wrap="square" rtlCol="0">
            <a:spAutoFit/>
          </a:bodyPr>
          <a:lstStyle/>
          <a:p>
            <a:pPr lvl="0"/>
            <a:r>
              <a:rPr lang="nl-NL" sz="1100" b="1" dirty="0">
                <a:solidFill>
                  <a:prstClr val="black"/>
                </a:solidFill>
                <a:latin typeface="Verdana"/>
                <a:ea typeface="+mn-ea"/>
                <a:cs typeface="+mn-cs"/>
              </a:rPr>
              <a:t>Toegankelijker maken</a:t>
            </a:r>
          </a:p>
          <a:p>
            <a:pPr lvl="0"/>
            <a:endParaRPr lang="nl-NL" sz="500" dirty="0">
              <a:solidFill>
                <a:prstClr val="black"/>
              </a:solidFill>
              <a:latin typeface="Verdana"/>
              <a:ea typeface="+mn-ea"/>
              <a:cs typeface="+mn-cs"/>
            </a:endParaRPr>
          </a:p>
          <a:p>
            <a:pPr marL="358775" lvl="1" indent="-171450">
              <a:buFont typeface="Arial" panose="020B0604020202020204" pitchFamily="34" charset="0"/>
              <a:buChar char="•"/>
            </a:pPr>
            <a:r>
              <a:rPr lang="nl-NL" sz="1000" i="1" dirty="0">
                <a:solidFill>
                  <a:prstClr val="black"/>
                </a:solidFill>
                <a:latin typeface="Verdana"/>
                <a:ea typeface="+mn-ea"/>
                <a:cs typeface="+mn-cs"/>
              </a:rPr>
              <a:t>‘Organiseren van </a:t>
            </a:r>
            <a:r>
              <a:rPr lang="nl-NL" sz="1000" b="1" i="1" dirty="0">
                <a:solidFill>
                  <a:prstClr val="black"/>
                </a:solidFill>
                <a:latin typeface="Verdana"/>
                <a:ea typeface="+mn-ea"/>
                <a:cs typeface="+mn-cs"/>
              </a:rPr>
              <a:t>workshops om te sparren </a:t>
            </a:r>
            <a:r>
              <a:rPr lang="nl-NL" sz="1000" i="1" dirty="0">
                <a:solidFill>
                  <a:prstClr val="black"/>
                </a:solidFill>
                <a:latin typeface="Verdana"/>
                <a:ea typeface="+mn-ea"/>
                <a:cs typeface="+mn-cs"/>
              </a:rPr>
              <a:t>met specialisten</a:t>
            </a:r>
            <a:r>
              <a:rPr lang="nl-NL" sz="1000" b="1" i="1" dirty="0">
                <a:solidFill>
                  <a:prstClr val="black"/>
                </a:solidFill>
                <a:latin typeface="Verdana"/>
                <a:ea typeface="+mn-ea"/>
                <a:cs typeface="+mn-cs"/>
              </a:rPr>
              <a:t> </a:t>
            </a:r>
            <a:r>
              <a:rPr lang="nl-NL" sz="1000" i="1" dirty="0">
                <a:solidFill>
                  <a:prstClr val="black"/>
                </a:solidFill>
                <a:latin typeface="Verdana"/>
                <a:ea typeface="+mn-ea"/>
                <a:cs typeface="+mn-cs"/>
              </a:rPr>
              <a:t>van GEMMA en andere gemeentes.’</a:t>
            </a:r>
          </a:p>
          <a:p>
            <a:pPr marL="358775" lvl="1" indent="-171450">
              <a:buFont typeface="Arial" panose="020B0604020202020204" pitchFamily="34" charset="0"/>
              <a:buChar char="•"/>
            </a:pPr>
            <a:r>
              <a:rPr lang="nl-NL" sz="1000" i="1" dirty="0">
                <a:solidFill>
                  <a:prstClr val="black"/>
                </a:solidFill>
                <a:latin typeface="Verdana"/>
                <a:ea typeface="+mn-ea"/>
                <a:cs typeface="+mn-cs"/>
              </a:rPr>
              <a:t>‘Makkelijk, laagdrempeliger, toegankelijk maken, ook </a:t>
            </a:r>
            <a:r>
              <a:rPr lang="nl-NL" sz="1000" b="1" i="1" dirty="0">
                <a:solidFill>
                  <a:prstClr val="black"/>
                </a:solidFill>
                <a:latin typeface="Verdana"/>
                <a:ea typeface="+mn-ea"/>
                <a:cs typeface="+mn-cs"/>
              </a:rPr>
              <a:t>voor 'dummy's’</a:t>
            </a:r>
            <a:r>
              <a:rPr lang="nl-NL" sz="1000" i="1" dirty="0">
                <a:solidFill>
                  <a:prstClr val="black"/>
                </a:solidFill>
                <a:latin typeface="Verdana"/>
                <a:ea typeface="+mn-ea"/>
                <a:cs typeface="+mn-cs"/>
              </a:rPr>
              <a:t>.’</a:t>
            </a:r>
          </a:p>
          <a:p>
            <a:pPr marL="358775" lvl="1" indent="-171450">
              <a:buFont typeface="Arial" panose="020B0604020202020204" pitchFamily="34" charset="0"/>
              <a:buChar char="•"/>
            </a:pPr>
            <a:r>
              <a:rPr lang="nl-NL" sz="1000" i="1" dirty="0">
                <a:solidFill>
                  <a:prstClr val="black"/>
                </a:solidFill>
                <a:latin typeface="Verdana"/>
                <a:ea typeface="+mn-ea"/>
                <a:cs typeface="+mn-cs"/>
              </a:rPr>
              <a:t>‘Praktisch toepasbaar maken en </a:t>
            </a:r>
            <a:r>
              <a:rPr lang="nl-NL" sz="1000" b="1" i="1" dirty="0">
                <a:solidFill>
                  <a:prstClr val="black"/>
                </a:solidFill>
                <a:latin typeface="Verdana"/>
                <a:ea typeface="+mn-ea"/>
                <a:cs typeface="+mn-cs"/>
              </a:rPr>
              <a:t>actief uitleg geven</a:t>
            </a:r>
            <a:r>
              <a:rPr lang="nl-NL" sz="1000" i="1" dirty="0">
                <a:solidFill>
                  <a:prstClr val="black"/>
                </a:solidFill>
                <a:latin typeface="Verdana"/>
                <a:ea typeface="+mn-ea"/>
                <a:cs typeface="+mn-cs"/>
              </a:rPr>
              <a:t>.’</a:t>
            </a:r>
          </a:p>
          <a:p>
            <a:pPr marL="171450" lvl="0" indent="-171450">
              <a:buFont typeface="Arial" panose="020B0604020202020204" pitchFamily="34" charset="0"/>
              <a:buChar char="•"/>
            </a:pPr>
            <a:endParaRPr lang="nl-NL" sz="1000" dirty="0">
              <a:solidFill>
                <a:prstClr val="black"/>
              </a:solidFill>
              <a:latin typeface="Verdana"/>
              <a:ea typeface="+mn-ea"/>
              <a:cs typeface="+mn-cs"/>
            </a:endParaRPr>
          </a:p>
          <a:p>
            <a:pPr lvl="0"/>
            <a:r>
              <a:rPr lang="nl-NL" sz="1100" b="1" dirty="0">
                <a:solidFill>
                  <a:prstClr val="black"/>
                </a:solidFill>
                <a:latin typeface="Verdana"/>
                <a:ea typeface="+mn-ea"/>
                <a:cs typeface="+mn-cs"/>
              </a:rPr>
              <a:t>Meer praktijkgericht</a:t>
            </a:r>
          </a:p>
          <a:p>
            <a:pPr lvl="0"/>
            <a:endParaRPr lang="nl-NL" sz="500" b="1" dirty="0">
              <a:solidFill>
                <a:prstClr val="black"/>
              </a:solidFill>
              <a:latin typeface="Verdana"/>
              <a:ea typeface="+mn-ea"/>
              <a:cs typeface="+mn-cs"/>
            </a:endParaRPr>
          </a:p>
          <a:p>
            <a:pPr marL="358775" lvl="1" indent="-171450">
              <a:buFont typeface="Arial" panose="020B0604020202020204" pitchFamily="34" charset="0"/>
              <a:buChar char="•"/>
            </a:pPr>
            <a:r>
              <a:rPr lang="nl-NL" sz="1000" i="1" dirty="0">
                <a:solidFill>
                  <a:prstClr val="black"/>
                </a:solidFill>
                <a:latin typeface="Verdana"/>
                <a:ea typeface="+mn-ea"/>
                <a:cs typeface="+mn-cs"/>
              </a:rPr>
              <a:t>‘</a:t>
            </a:r>
            <a:r>
              <a:rPr lang="nl-NL" sz="1000" b="1" i="1" dirty="0">
                <a:solidFill>
                  <a:prstClr val="black"/>
                </a:solidFill>
                <a:latin typeface="Verdana"/>
                <a:ea typeface="+mn-ea"/>
                <a:cs typeface="+mn-cs"/>
              </a:rPr>
              <a:t>Voorbeelden van uitwerking </a:t>
            </a:r>
            <a:r>
              <a:rPr lang="nl-NL" sz="1000" i="1" dirty="0">
                <a:solidFill>
                  <a:prstClr val="black"/>
                </a:solidFill>
                <a:latin typeface="Verdana"/>
                <a:ea typeface="+mn-ea"/>
                <a:cs typeface="+mn-cs"/>
              </a:rPr>
              <a:t>binnen gemeenten.’</a:t>
            </a:r>
          </a:p>
          <a:p>
            <a:pPr marL="358775" lvl="1" indent="-171450">
              <a:buFont typeface="Arial" panose="020B0604020202020204" pitchFamily="34" charset="0"/>
              <a:buChar char="•"/>
            </a:pPr>
            <a:r>
              <a:rPr lang="nl-NL" sz="1000" i="1" dirty="0">
                <a:solidFill>
                  <a:prstClr val="black"/>
                </a:solidFill>
                <a:latin typeface="Verdana"/>
                <a:ea typeface="+mn-ea"/>
                <a:cs typeface="+mn-cs"/>
              </a:rPr>
              <a:t>‘Praktijkervaringen en voorbeelden, </a:t>
            </a:r>
            <a:r>
              <a:rPr lang="nl-NL" sz="1000" b="1" i="1" dirty="0">
                <a:solidFill>
                  <a:prstClr val="black"/>
                </a:solidFill>
                <a:latin typeface="Verdana"/>
                <a:ea typeface="+mn-ea"/>
                <a:cs typeface="+mn-cs"/>
              </a:rPr>
              <a:t>meer referentieprocessen</a:t>
            </a:r>
            <a:r>
              <a:rPr lang="nl-NL" sz="1000" i="1" dirty="0">
                <a:solidFill>
                  <a:prstClr val="black"/>
                </a:solidFill>
                <a:latin typeface="Verdana"/>
                <a:ea typeface="+mn-ea"/>
                <a:cs typeface="+mn-cs"/>
              </a:rPr>
              <a:t>.’</a:t>
            </a:r>
            <a:endParaRPr lang="nl-NL" i="1" dirty="0"/>
          </a:p>
        </p:txBody>
      </p:sp>
      <p:sp>
        <p:nvSpPr>
          <p:cNvPr id="7" name="Tekstvak 6">
            <a:extLst>
              <a:ext uri="{FF2B5EF4-FFF2-40B4-BE49-F238E27FC236}">
                <a16:creationId xmlns:a16="http://schemas.microsoft.com/office/drawing/2014/main" id="{51A6535C-7D15-47E2-81DB-8E539591D3EF}"/>
              </a:ext>
            </a:extLst>
          </p:cNvPr>
          <p:cNvSpPr txBox="1"/>
          <p:nvPr/>
        </p:nvSpPr>
        <p:spPr>
          <a:xfrm>
            <a:off x="6327031" y="1757753"/>
            <a:ext cx="889496" cy="2492990"/>
          </a:xfrm>
          <a:prstGeom prst="rect">
            <a:avLst/>
          </a:prstGeom>
          <a:noFill/>
        </p:spPr>
        <p:txBody>
          <a:bodyPr wrap="square" rtlCol="0">
            <a:spAutoFit/>
          </a:bodyPr>
          <a:lstStyle/>
          <a:p>
            <a:r>
              <a:rPr lang="nl-NL" b="1" dirty="0">
                <a:solidFill>
                  <a:srgbClr val="004A90"/>
                </a:solidFill>
                <a:latin typeface="+mj-lt"/>
              </a:rPr>
              <a:t>59%</a:t>
            </a:r>
          </a:p>
          <a:p>
            <a:endParaRPr lang="nl-NL" sz="500" b="1" dirty="0">
              <a:latin typeface="+mj-lt"/>
            </a:endParaRPr>
          </a:p>
          <a:p>
            <a:r>
              <a:rPr lang="nl-NL" b="1" dirty="0">
                <a:solidFill>
                  <a:srgbClr val="0058A8"/>
                </a:solidFill>
                <a:latin typeface="+mj-lt"/>
              </a:rPr>
              <a:t>43%</a:t>
            </a:r>
          </a:p>
          <a:p>
            <a:endParaRPr lang="nl-NL" sz="500" b="1" dirty="0">
              <a:latin typeface="+mj-lt"/>
            </a:endParaRPr>
          </a:p>
          <a:p>
            <a:r>
              <a:rPr lang="nl-NL" b="1" dirty="0">
                <a:solidFill>
                  <a:srgbClr val="027AAA"/>
                </a:solidFill>
                <a:latin typeface="+mj-lt"/>
              </a:rPr>
              <a:t>40%</a:t>
            </a:r>
          </a:p>
          <a:p>
            <a:endParaRPr lang="nl-NL" sz="500" b="1" dirty="0">
              <a:latin typeface="+mj-lt"/>
            </a:endParaRPr>
          </a:p>
          <a:p>
            <a:r>
              <a:rPr lang="nl-NL" b="1" dirty="0">
                <a:solidFill>
                  <a:srgbClr val="0283B6"/>
                </a:solidFill>
                <a:latin typeface="+mj-lt"/>
              </a:rPr>
              <a:t>32%</a:t>
            </a:r>
          </a:p>
          <a:p>
            <a:endParaRPr lang="nl-NL" sz="500" b="1" dirty="0">
              <a:latin typeface="+mj-lt"/>
            </a:endParaRPr>
          </a:p>
          <a:p>
            <a:r>
              <a:rPr lang="nl-NL" b="1" dirty="0">
                <a:solidFill>
                  <a:srgbClr val="0291CA"/>
                </a:solidFill>
                <a:latin typeface="+mj-lt"/>
              </a:rPr>
              <a:t>30%</a:t>
            </a:r>
          </a:p>
          <a:p>
            <a:endParaRPr lang="nl-NL" sz="500" b="1" dirty="0">
              <a:latin typeface="+mj-lt"/>
            </a:endParaRPr>
          </a:p>
          <a:p>
            <a:r>
              <a:rPr lang="nl-NL" b="1" dirty="0">
                <a:solidFill>
                  <a:srgbClr val="029EDC"/>
                </a:solidFill>
                <a:latin typeface="+mj-lt"/>
              </a:rPr>
              <a:t>28%</a:t>
            </a:r>
          </a:p>
          <a:p>
            <a:endParaRPr lang="nl-NL" sz="500" b="1" dirty="0">
              <a:latin typeface="+mj-lt"/>
            </a:endParaRPr>
          </a:p>
          <a:p>
            <a:r>
              <a:rPr lang="nl-NL" b="1" dirty="0">
                <a:solidFill>
                  <a:srgbClr val="029EDC"/>
                </a:solidFill>
                <a:latin typeface="+mj-lt"/>
              </a:rPr>
              <a:t>22%</a:t>
            </a:r>
          </a:p>
        </p:txBody>
      </p:sp>
      <p:sp>
        <p:nvSpPr>
          <p:cNvPr id="11" name="Tekstvak 10">
            <a:extLst>
              <a:ext uri="{FF2B5EF4-FFF2-40B4-BE49-F238E27FC236}">
                <a16:creationId xmlns:a16="http://schemas.microsoft.com/office/drawing/2014/main" id="{2AA3B4A2-2E7F-4573-ABB5-16B694E51F87}"/>
              </a:ext>
            </a:extLst>
          </p:cNvPr>
          <p:cNvSpPr txBox="1"/>
          <p:nvPr/>
        </p:nvSpPr>
        <p:spPr>
          <a:xfrm>
            <a:off x="7072511" y="1827583"/>
            <a:ext cx="3672408" cy="2392963"/>
          </a:xfrm>
          <a:prstGeom prst="rect">
            <a:avLst/>
          </a:prstGeom>
          <a:noFill/>
        </p:spPr>
        <p:txBody>
          <a:bodyPr wrap="square" rtlCol="0">
            <a:spAutoFit/>
          </a:bodyPr>
          <a:lstStyle/>
          <a:p>
            <a:r>
              <a:rPr lang="nl-NL" sz="1200" dirty="0">
                <a:latin typeface="+mj-lt"/>
              </a:rPr>
              <a:t>Zelf meer aandacht aan besteden</a:t>
            </a:r>
          </a:p>
          <a:p>
            <a:endParaRPr lang="nl-NL" sz="1050" dirty="0">
              <a:latin typeface="+mj-lt"/>
            </a:endParaRPr>
          </a:p>
          <a:p>
            <a:r>
              <a:rPr lang="nl-NL" sz="1200" dirty="0">
                <a:latin typeface="+mj-lt"/>
              </a:rPr>
              <a:t>Workshops over toepassing</a:t>
            </a:r>
          </a:p>
          <a:p>
            <a:endParaRPr lang="nl-NL" sz="1100" dirty="0">
              <a:latin typeface="+mj-lt"/>
            </a:endParaRPr>
          </a:p>
          <a:p>
            <a:r>
              <a:rPr lang="nl-NL" sz="1200" dirty="0">
                <a:latin typeface="+mj-lt"/>
              </a:rPr>
              <a:t>Voorbeelden uitwerken</a:t>
            </a:r>
          </a:p>
          <a:p>
            <a:endParaRPr lang="nl-NL" sz="1100" dirty="0">
              <a:latin typeface="+mj-lt"/>
            </a:endParaRPr>
          </a:p>
          <a:p>
            <a:r>
              <a:rPr lang="nl-NL" sz="1200" dirty="0">
                <a:latin typeface="+mj-lt"/>
              </a:rPr>
              <a:t>Meer verdieping</a:t>
            </a:r>
          </a:p>
          <a:p>
            <a:endParaRPr lang="nl-NL" sz="1100" dirty="0">
              <a:latin typeface="+mj-lt"/>
            </a:endParaRPr>
          </a:p>
          <a:p>
            <a:r>
              <a:rPr lang="nl-NL" sz="1200" dirty="0">
                <a:latin typeface="+mj-lt"/>
              </a:rPr>
              <a:t>Opleiding &amp; training </a:t>
            </a:r>
          </a:p>
          <a:p>
            <a:endParaRPr lang="nl-NL" sz="1100" dirty="0">
              <a:latin typeface="+mj-lt"/>
            </a:endParaRPr>
          </a:p>
          <a:p>
            <a:r>
              <a:rPr lang="nl-NL" sz="1200" dirty="0">
                <a:latin typeface="+mj-lt"/>
              </a:rPr>
              <a:t>Vaker aanpassen aan ontwikkelingen</a:t>
            </a:r>
          </a:p>
          <a:p>
            <a:endParaRPr lang="nl-NL" sz="1100" dirty="0">
              <a:latin typeface="+mj-lt"/>
            </a:endParaRPr>
          </a:p>
          <a:p>
            <a:r>
              <a:rPr lang="nl-NL" sz="1200" dirty="0">
                <a:latin typeface="+mj-lt"/>
              </a:rPr>
              <a:t>Anders, namelijk:</a:t>
            </a:r>
          </a:p>
        </p:txBody>
      </p:sp>
      <p:sp>
        <p:nvSpPr>
          <p:cNvPr id="13" name="Boog 12">
            <a:extLst>
              <a:ext uri="{FF2B5EF4-FFF2-40B4-BE49-F238E27FC236}">
                <a16:creationId xmlns:a16="http://schemas.microsoft.com/office/drawing/2014/main" id="{1D17510E-EC0D-41C5-AF6A-F65CE1799C9C}"/>
              </a:ext>
            </a:extLst>
          </p:cNvPr>
          <p:cNvSpPr/>
          <p:nvPr/>
        </p:nvSpPr>
        <p:spPr>
          <a:xfrm rot="21219949" flipH="1">
            <a:off x="6142502" y="4023775"/>
            <a:ext cx="889495" cy="783646"/>
          </a:xfrm>
          <a:prstGeom prst="arc">
            <a:avLst>
              <a:gd name="adj1" fmla="val 18305091"/>
              <a:gd name="adj2" fmla="val 2295126"/>
            </a:avLst>
          </a:prstGeom>
          <a:ln w="9525" cap="flat" cmpd="sng" algn="ctr">
            <a:solidFill>
              <a:schemeClr val="bg1">
                <a:lumMod val="65000"/>
              </a:schemeClr>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nl-NL"/>
          </a:p>
        </p:txBody>
      </p:sp>
      <p:sp>
        <p:nvSpPr>
          <p:cNvPr id="21" name="Afgeronde rechthoek 3">
            <a:extLst>
              <a:ext uri="{FF2B5EF4-FFF2-40B4-BE49-F238E27FC236}">
                <a16:creationId xmlns:a16="http://schemas.microsoft.com/office/drawing/2014/main" id="{C95738A5-6DD5-4ACE-8536-F7302C6AF6EB}"/>
              </a:ext>
            </a:extLst>
          </p:cNvPr>
          <p:cNvSpPr/>
          <p:nvPr/>
        </p:nvSpPr>
        <p:spPr>
          <a:xfrm>
            <a:off x="6331157" y="4628785"/>
            <a:ext cx="4124118" cy="2032960"/>
          </a:xfrm>
          <a:prstGeom prst="roundRect">
            <a:avLst/>
          </a:prstGeom>
          <a:noFill/>
          <a:ln w="12700">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lvl="0"/>
            <a:endParaRPr lang="nl-NL" sz="1000" dirty="0">
              <a:solidFill>
                <a:prstClr val="black"/>
              </a:solidFill>
            </a:endParaRPr>
          </a:p>
          <a:p>
            <a:pPr lvl="0"/>
            <a:r>
              <a:rPr lang="nl-NL" sz="1000" dirty="0">
                <a:solidFill>
                  <a:prstClr val="black"/>
                </a:solidFill>
              </a:rPr>
              <a:t> </a:t>
            </a:r>
          </a:p>
          <a:p>
            <a:pPr lvl="0"/>
            <a:endParaRPr lang="nl-NL" sz="1000" dirty="0">
              <a:solidFill>
                <a:prstClr val="black"/>
              </a:solidFill>
            </a:endParaRPr>
          </a:p>
        </p:txBody>
      </p:sp>
      <p:sp>
        <p:nvSpPr>
          <p:cNvPr id="22" name="Tekstvak 21">
            <a:extLst>
              <a:ext uri="{FF2B5EF4-FFF2-40B4-BE49-F238E27FC236}">
                <a16:creationId xmlns:a16="http://schemas.microsoft.com/office/drawing/2014/main" id="{C0CB58FA-9836-4855-A05D-5A4AB04540A1}"/>
              </a:ext>
            </a:extLst>
          </p:cNvPr>
          <p:cNvSpPr txBox="1"/>
          <p:nvPr/>
        </p:nvSpPr>
        <p:spPr>
          <a:xfrm>
            <a:off x="5845338" y="6979846"/>
            <a:ext cx="3963477" cy="511496"/>
          </a:xfrm>
          <a:prstGeom prst="rect">
            <a:avLst/>
          </a:prstGeom>
          <a:noFill/>
        </p:spPr>
        <p:txBody>
          <a:bodyPr wrap="square" lIns="0" tIns="0" rIns="0" bIns="0" rtlCol="0" anchor="ctr" anchorCtr="0">
            <a:noAutofit/>
          </a:bodyPr>
          <a:lstStyle/>
          <a:p>
            <a:r>
              <a:rPr lang="nl-NL" sz="1000" b="1" dirty="0">
                <a:solidFill>
                  <a:srgbClr val="009BD5"/>
                </a:solidFill>
                <a:latin typeface="Verdana"/>
                <a:ea typeface="Verdana"/>
                <a:cs typeface="Verdana"/>
              </a:rPr>
              <a:t>Vraag: </a:t>
            </a:r>
            <a:r>
              <a:rPr lang="nl-NL" sz="1000" dirty="0">
                <a:solidFill>
                  <a:prstClr val="black"/>
                </a:solidFill>
                <a:latin typeface="Verdana"/>
                <a:ea typeface="Verdana"/>
                <a:cs typeface="Verdana"/>
              </a:rPr>
              <a:t>Wat heeft u nodig om de producten van GEMMA beter bruikbaar te maken? | n=120</a:t>
            </a:r>
            <a:endParaRPr lang="nl-NL" sz="1000" dirty="0">
              <a:latin typeface="Verdana"/>
              <a:ea typeface="Verdana"/>
              <a:cs typeface="Verdana"/>
            </a:endParaRPr>
          </a:p>
          <a:p>
            <a:r>
              <a:rPr lang="nl-NL" sz="1000" b="1" dirty="0">
                <a:solidFill>
                  <a:srgbClr val="009BD5"/>
                </a:solidFill>
                <a:latin typeface="Verdana"/>
                <a:ea typeface="Verdana"/>
                <a:cs typeface="Verdana"/>
              </a:rPr>
              <a:t>Vraag: </a:t>
            </a:r>
            <a:r>
              <a:rPr lang="nl-NL" sz="1000" dirty="0">
                <a:latin typeface="Verdana"/>
                <a:ea typeface="Verdana"/>
                <a:cs typeface="Verdana"/>
              </a:rPr>
              <a:t>(…) Wat bent u maximaal bereid hiervoor te betalen per dagdeel? | n=36</a:t>
            </a:r>
          </a:p>
        </p:txBody>
      </p:sp>
      <p:sp>
        <p:nvSpPr>
          <p:cNvPr id="27" name="Rechthoek 26">
            <a:extLst>
              <a:ext uri="{FF2B5EF4-FFF2-40B4-BE49-F238E27FC236}">
                <a16:creationId xmlns:a16="http://schemas.microsoft.com/office/drawing/2014/main" id="{3752DBD5-70CB-4FC7-A316-D4D8C46AD05E}"/>
              </a:ext>
            </a:extLst>
          </p:cNvPr>
          <p:cNvSpPr/>
          <p:nvPr/>
        </p:nvSpPr>
        <p:spPr>
          <a:xfrm>
            <a:off x="787164" y="4316839"/>
            <a:ext cx="4561904" cy="184666"/>
          </a:xfrm>
          <a:prstGeom prst="rect">
            <a:avLst/>
          </a:prstGeom>
        </p:spPr>
        <p:txBody>
          <a:bodyPr wrap="square" lIns="0" tIns="0" rIns="0" bIns="0">
            <a:spAutoFit/>
          </a:bodyPr>
          <a:lstStyle/>
          <a:p>
            <a:pPr>
              <a:defRPr/>
            </a:pPr>
            <a:r>
              <a:rPr lang="nl-NL" sz="1200" b="1" dirty="0">
                <a:solidFill>
                  <a:srgbClr val="009BD5"/>
                </a:solidFill>
                <a:latin typeface="Verdana"/>
                <a:ea typeface="Verdana"/>
                <a:cs typeface="Verdana"/>
              </a:rPr>
              <a:t>Verbeterpunten GEMMA</a:t>
            </a:r>
          </a:p>
        </p:txBody>
      </p:sp>
      <p:sp>
        <p:nvSpPr>
          <p:cNvPr id="23" name="Tekstvak 22">
            <a:extLst>
              <a:ext uri="{FF2B5EF4-FFF2-40B4-BE49-F238E27FC236}">
                <a16:creationId xmlns:a16="http://schemas.microsoft.com/office/drawing/2014/main" id="{7663E12B-1F35-4361-9423-78B3BED0A19B}"/>
              </a:ext>
            </a:extLst>
          </p:cNvPr>
          <p:cNvSpPr txBox="1"/>
          <p:nvPr/>
        </p:nvSpPr>
        <p:spPr>
          <a:xfrm>
            <a:off x="6634920" y="4790694"/>
            <a:ext cx="3453012" cy="1785104"/>
          </a:xfrm>
          <a:prstGeom prst="rect">
            <a:avLst/>
          </a:prstGeom>
          <a:noFill/>
        </p:spPr>
        <p:txBody>
          <a:bodyPr wrap="square" rtlCol="0">
            <a:spAutoFit/>
          </a:bodyPr>
          <a:lstStyle/>
          <a:p>
            <a:pPr marL="171450" lvl="0" indent="-171450">
              <a:buFont typeface="Arial" panose="020B0604020202020204" pitchFamily="34" charset="0"/>
              <a:buChar char="•"/>
            </a:pPr>
            <a:r>
              <a:rPr lang="nl-NL" sz="1000" i="1" dirty="0">
                <a:solidFill>
                  <a:prstClr val="black"/>
                </a:solidFill>
                <a:latin typeface="Verdana"/>
                <a:ea typeface="+mn-ea"/>
                <a:cs typeface="+mn-cs"/>
              </a:rPr>
              <a:t>‘Meer kennis/ervaring met gebruik van de producten.’</a:t>
            </a:r>
          </a:p>
          <a:p>
            <a:pPr marL="171450" lvl="0" indent="-171450">
              <a:buFont typeface="Arial" panose="020B0604020202020204" pitchFamily="34" charset="0"/>
              <a:buChar char="•"/>
            </a:pPr>
            <a:r>
              <a:rPr lang="nl-NL" sz="1000" i="1" dirty="0">
                <a:solidFill>
                  <a:prstClr val="black"/>
                </a:solidFill>
                <a:latin typeface="Verdana"/>
                <a:ea typeface="+mn-ea"/>
                <a:cs typeface="+mn-cs"/>
              </a:rPr>
              <a:t>‘Argumentatie over keuzes die gemaakt zijn of door ons gemaakt zouden moeten worden, waar keuzes liggen en waar niet.’</a:t>
            </a:r>
          </a:p>
          <a:p>
            <a:pPr marL="171450" lvl="0" indent="-171450">
              <a:buFont typeface="Arial" panose="020B0604020202020204" pitchFamily="34" charset="0"/>
              <a:buChar char="•"/>
            </a:pPr>
            <a:r>
              <a:rPr lang="nl-NL" sz="1000" i="1" dirty="0">
                <a:solidFill>
                  <a:prstClr val="black"/>
                </a:solidFill>
                <a:latin typeface="Verdana"/>
                <a:ea typeface="+mn-ea"/>
                <a:cs typeface="+mn-cs"/>
              </a:rPr>
              <a:t>‘Capaciteit en draagvlak in de organisatie en bij samenwerkingspartners.’</a:t>
            </a:r>
          </a:p>
          <a:p>
            <a:pPr marL="171450" lvl="0" indent="-171450">
              <a:buFont typeface="Arial" panose="020B0604020202020204" pitchFamily="34" charset="0"/>
              <a:buChar char="•"/>
            </a:pPr>
            <a:r>
              <a:rPr lang="nl-NL" sz="1000" i="1" dirty="0">
                <a:solidFill>
                  <a:prstClr val="black"/>
                </a:solidFill>
                <a:latin typeface="Verdana"/>
                <a:ea typeface="+mn-ea"/>
                <a:cs typeface="+mn-cs"/>
              </a:rPr>
              <a:t>‘Ondersteuning via toelichting bv YouTube met als doelgroepen IT-architecten en management organisatie.’</a:t>
            </a:r>
          </a:p>
          <a:p>
            <a:pPr marL="171450" lvl="0" indent="-171450">
              <a:buFont typeface="Arial" panose="020B0604020202020204" pitchFamily="34" charset="0"/>
              <a:buChar char="•"/>
            </a:pPr>
            <a:r>
              <a:rPr lang="nl-NL" sz="1000" i="1" dirty="0">
                <a:solidFill>
                  <a:prstClr val="black"/>
                </a:solidFill>
                <a:latin typeface="Verdana"/>
                <a:ea typeface="+mn-ea"/>
                <a:cs typeface="+mn-cs"/>
              </a:rPr>
              <a:t>‘Laten zien dat het werkt door de aanbieders.’</a:t>
            </a:r>
            <a:endParaRPr lang="nl-NL" i="1" dirty="0"/>
          </a:p>
        </p:txBody>
      </p:sp>
      <p:cxnSp>
        <p:nvCxnSpPr>
          <p:cNvPr id="28" name="Verbindingslijn: gekromd 27">
            <a:extLst>
              <a:ext uri="{FF2B5EF4-FFF2-40B4-BE49-F238E27FC236}">
                <a16:creationId xmlns:a16="http://schemas.microsoft.com/office/drawing/2014/main" id="{D66C9F7D-B3BA-49C9-90D6-946C91DF2806}"/>
              </a:ext>
            </a:extLst>
          </p:cNvPr>
          <p:cNvCxnSpPr>
            <a:cxnSpLocks/>
          </p:cNvCxnSpPr>
          <p:nvPr/>
        </p:nvCxnSpPr>
        <p:spPr>
          <a:xfrm rot="5400000" flipH="1" flipV="1">
            <a:off x="8718080" y="2860370"/>
            <a:ext cx="571630" cy="406385"/>
          </a:xfrm>
          <a:prstGeom prst="curvedConnector3">
            <a:avLst>
              <a:gd name="adj1" fmla="val 50000"/>
            </a:avLst>
          </a:prstGeom>
          <a:ln w="28575">
            <a:solidFill>
              <a:srgbClr val="009BD5"/>
            </a:solidFill>
            <a:prstDash val="sysDot"/>
          </a:ln>
        </p:spPr>
        <p:style>
          <a:lnRef idx="1">
            <a:schemeClr val="accent1"/>
          </a:lnRef>
          <a:fillRef idx="0">
            <a:schemeClr val="accent1"/>
          </a:fillRef>
          <a:effectRef idx="0">
            <a:schemeClr val="accent1"/>
          </a:effectRef>
          <a:fontRef idx="minor">
            <a:schemeClr val="tx1"/>
          </a:fontRef>
        </p:style>
      </p:cxnSp>
      <p:sp>
        <p:nvSpPr>
          <p:cNvPr id="29" name="Pijl: vijfhoek 28">
            <a:extLst>
              <a:ext uri="{FF2B5EF4-FFF2-40B4-BE49-F238E27FC236}">
                <a16:creationId xmlns:a16="http://schemas.microsoft.com/office/drawing/2014/main" id="{A6F600AA-760A-40D8-8FD3-9CFA7B04AF73}"/>
              </a:ext>
            </a:extLst>
          </p:cNvPr>
          <p:cNvSpPr/>
          <p:nvPr/>
        </p:nvSpPr>
        <p:spPr>
          <a:xfrm rot="11022830">
            <a:off x="9224202" y="2544377"/>
            <a:ext cx="1273507" cy="569712"/>
          </a:xfrm>
          <a:prstGeom prst="homePlate">
            <a:avLst/>
          </a:prstGeom>
          <a:solidFill>
            <a:schemeClr val="bg1"/>
          </a:solidFill>
          <a:ln>
            <a:solidFill>
              <a:srgbClr val="00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chemeClr val="tx1"/>
              </a:solidFill>
            </a:endParaRPr>
          </a:p>
        </p:txBody>
      </p:sp>
      <p:sp>
        <p:nvSpPr>
          <p:cNvPr id="30" name="Tekstvak 29">
            <a:extLst>
              <a:ext uri="{FF2B5EF4-FFF2-40B4-BE49-F238E27FC236}">
                <a16:creationId xmlns:a16="http://schemas.microsoft.com/office/drawing/2014/main" id="{B0726295-D176-4191-8D75-318019291E11}"/>
              </a:ext>
            </a:extLst>
          </p:cNvPr>
          <p:cNvSpPr txBox="1"/>
          <p:nvPr/>
        </p:nvSpPr>
        <p:spPr>
          <a:xfrm rot="197576">
            <a:off x="9501356" y="2589264"/>
            <a:ext cx="918841" cy="477054"/>
          </a:xfrm>
          <a:prstGeom prst="rect">
            <a:avLst/>
          </a:prstGeom>
          <a:noFill/>
        </p:spPr>
        <p:txBody>
          <a:bodyPr wrap="none" rtlCol="0">
            <a:spAutoFit/>
          </a:bodyPr>
          <a:lstStyle/>
          <a:p>
            <a:r>
              <a:rPr lang="nl-NL" sz="1400" b="1" dirty="0">
                <a:latin typeface="+mj-lt"/>
              </a:rPr>
              <a:t> </a:t>
            </a:r>
            <a:r>
              <a:rPr lang="nl-NL" sz="1100" b="1" dirty="0">
                <a:latin typeface="+mj-lt"/>
              </a:rPr>
              <a:t>€ 275,-</a:t>
            </a:r>
          </a:p>
          <a:p>
            <a:r>
              <a:rPr lang="nl-NL" sz="1100" dirty="0">
                <a:latin typeface="+mj-lt"/>
              </a:rPr>
              <a:t>gemiddeld</a:t>
            </a:r>
          </a:p>
        </p:txBody>
      </p:sp>
    </p:spTree>
    <p:extLst>
      <p:ext uri="{BB962C8B-B14F-4D97-AF65-F5344CB8AC3E}">
        <p14:creationId xmlns:p14="http://schemas.microsoft.com/office/powerpoint/2010/main" val="88989420"/>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Grafiek 20">
            <a:extLst>
              <a:ext uri="{FF2B5EF4-FFF2-40B4-BE49-F238E27FC236}">
                <a16:creationId xmlns:a16="http://schemas.microsoft.com/office/drawing/2014/main" id="{C81DF17A-A20E-44D9-8930-4423729E93FB}"/>
              </a:ext>
            </a:extLst>
          </p:cNvPr>
          <p:cNvGraphicFramePr/>
          <p:nvPr>
            <p:extLst>
              <p:ext uri="{D42A27DB-BD31-4B8C-83A1-F6EECF244321}">
                <p14:modId xmlns:p14="http://schemas.microsoft.com/office/powerpoint/2010/main" val="675455123"/>
              </p:ext>
            </p:extLst>
          </p:nvPr>
        </p:nvGraphicFramePr>
        <p:xfrm>
          <a:off x="159743" y="1571101"/>
          <a:ext cx="8064896" cy="5325589"/>
        </p:xfrm>
        <a:graphic>
          <a:graphicData uri="http://schemas.openxmlformats.org/drawingml/2006/chart">
            <c:chart xmlns:c="http://schemas.openxmlformats.org/drawingml/2006/chart" xmlns:r="http://schemas.openxmlformats.org/officeDocument/2006/relationships" r:id="rId2"/>
          </a:graphicData>
        </a:graphic>
      </p:graphicFrame>
      <p:sp>
        <p:nvSpPr>
          <p:cNvPr id="2" name="Tijdelijke aanduiding voor dianummer 1"/>
          <p:cNvSpPr>
            <a:spLocks noGrp="1"/>
          </p:cNvSpPr>
          <p:nvPr>
            <p:ph type="sldNum" sz="quarter" idx="11"/>
          </p:nvPr>
        </p:nvSpPr>
        <p:spPr/>
        <p:txBody>
          <a:bodyPr/>
          <a:lstStyle/>
          <a:p>
            <a:pPr>
              <a:defRPr/>
            </a:pPr>
            <a:fld id="{EFBB089C-3EC7-E142-A0CA-E2985DC170D8}" type="slidenum">
              <a:rPr lang="pl-PL"/>
              <a:pPr>
                <a:defRPr/>
              </a:pPr>
              <a:t>17</a:t>
            </a:fld>
            <a:endParaRPr lang="pl-PL" dirty="0"/>
          </a:p>
        </p:txBody>
      </p:sp>
      <p:sp>
        <p:nvSpPr>
          <p:cNvPr id="3" name="Tijdelijke aanduiding voor dianummer 1"/>
          <p:cNvSpPr txBox="1">
            <a:spLocks/>
          </p:cNvSpPr>
          <p:nvPr/>
        </p:nvSpPr>
        <p:spPr>
          <a:xfrm>
            <a:off x="0" y="0"/>
            <a:ext cx="0" cy="0"/>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7BBE937-EC25-1640-A8E3-3897D97C7DC9}"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cxnSp>
        <p:nvCxnSpPr>
          <p:cNvPr id="5" name="Rechte verbindingslijn 4"/>
          <p:cNvCxnSpPr/>
          <p:nvPr/>
        </p:nvCxnSpPr>
        <p:spPr>
          <a:xfrm>
            <a:off x="771525" y="1345001"/>
            <a:ext cx="91694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cxnSp>
        <p:nvCxnSpPr>
          <p:cNvPr id="6" name="Rechte verbindingslijn 5"/>
          <p:cNvCxnSpPr/>
          <p:nvPr/>
        </p:nvCxnSpPr>
        <p:spPr>
          <a:xfrm>
            <a:off x="771525" y="6948189"/>
            <a:ext cx="87840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sp>
        <p:nvSpPr>
          <p:cNvPr id="8" name="Tekstvak 7"/>
          <p:cNvSpPr txBox="1"/>
          <p:nvPr/>
        </p:nvSpPr>
        <p:spPr>
          <a:xfrm>
            <a:off x="771524" y="7024968"/>
            <a:ext cx="8677251" cy="284849"/>
          </a:xfrm>
          <a:prstGeom prst="rect">
            <a:avLst/>
          </a:prstGeom>
          <a:noFill/>
        </p:spPr>
        <p:txBody>
          <a:bodyPr wrap="square" lIns="0" tIns="0" rIns="0" bIns="0" rtlCol="0" anchor="ctr" anchorCtr="0">
            <a:noAutofit/>
          </a:bodyPr>
          <a:lstStyle/>
          <a:p>
            <a:r>
              <a:rPr lang="nl-NL" sz="1000" b="1" dirty="0">
                <a:solidFill>
                  <a:srgbClr val="009BD5"/>
                </a:solidFill>
                <a:latin typeface="Verdana"/>
                <a:ea typeface="Verdana"/>
                <a:cs typeface="Verdana"/>
              </a:rPr>
              <a:t>Vraag: </a:t>
            </a:r>
            <a:r>
              <a:rPr lang="nl-NL" sz="1000" dirty="0">
                <a:latin typeface="Verdana"/>
                <a:ea typeface="Verdana"/>
                <a:cs typeface="Verdana"/>
              </a:rPr>
              <a:t>Welke GEMMA producten gebruikt u als uitgangspunt voor de contracten met uw leverancier(s)?| 2018 n=120; 2016 n=218; 2014 n=63</a:t>
            </a:r>
          </a:p>
        </p:txBody>
      </p:sp>
      <p:sp>
        <p:nvSpPr>
          <p:cNvPr id="47" name="Rechthoek 46"/>
          <p:cNvSpPr/>
          <p:nvPr/>
        </p:nvSpPr>
        <p:spPr>
          <a:xfrm>
            <a:off x="951831" y="385763"/>
            <a:ext cx="8989095" cy="830997"/>
          </a:xfrm>
          <a:prstGeom prst="rect">
            <a:avLst/>
          </a:prstGeom>
        </p:spPr>
        <p:txBody>
          <a:bodyPr wrap="square" lIns="0" tIns="0" rIns="0" bIns="0">
            <a:spAutoFit/>
          </a:bodyPr>
          <a:lstStyle/>
          <a:p>
            <a:pPr algn="r">
              <a:defRPr/>
            </a:pPr>
            <a:r>
              <a:rPr lang="nl-NL" sz="2000" b="1" dirty="0" err="1">
                <a:solidFill>
                  <a:srgbClr val="E2001A"/>
                </a:solidFill>
                <a:latin typeface="Verdana"/>
                <a:ea typeface="Verdana"/>
                <a:cs typeface="Verdana"/>
              </a:rPr>
              <a:t>StUf</a:t>
            </a:r>
            <a:r>
              <a:rPr lang="nl-NL" sz="2000" b="1" dirty="0">
                <a:solidFill>
                  <a:srgbClr val="E2001A"/>
                </a:solidFill>
                <a:latin typeface="Verdana"/>
                <a:ea typeface="Verdana"/>
                <a:cs typeface="Verdana"/>
              </a:rPr>
              <a:t>-berichtenstandaard meest gebruikt </a:t>
            </a:r>
          </a:p>
          <a:p>
            <a:pPr algn="r">
              <a:defRPr/>
            </a:pPr>
            <a:r>
              <a:rPr lang="nl-NL" sz="2000" b="1" dirty="0">
                <a:solidFill>
                  <a:srgbClr val="E2001A"/>
                </a:solidFill>
                <a:latin typeface="Verdana"/>
                <a:ea typeface="Verdana"/>
                <a:cs typeface="Verdana"/>
              </a:rPr>
              <a:t>als uitgangspunt leveranciers</a:t>
            </a:r>
          </a:p>
          <a:p>
            <a:pPr algn="r">
              <a:defRPr/>
            </a:pPr>
            <a:r>
              <a:rPr lang="nl-NL" sz="1400" dirty="0">
                <a:solidFill>
                  <a:srgbClr val="009DD2"/>
                </a:solidFill>
                <a:latin typeface="Verdana"/>
                <a:ea typeface="Verdana"/>
                <a:cs typeface="Verdana"/>
              </a:rPr>
              <a:t>GEMMA Informatiearchitectuur, eFormulierspecificaties en </a:t>
            </a:r>
            <a:r>
              <a:rPr lang="nl-NL" sz="1400" dirty="0" err="1">
                <a:solidFill>
                  <a:srgbClr val="009DD2"/>
                </a:solidFill>
                <a:latin typeface="Verdana"/>
                <a:ea typeface="Verdana"/>
                <a:cs typeface="Verdana"/>
              </a:rPr>
              <a:t>StUF</a:t>
            </a:r>
            <a:r>
              <a:rPr lang="nl-NL" sz="1400" dirty="0">
                <a:solidFill>
                  <a:srgbClr val="009DD2"/>
                </a:solidFill>
                <a:latin typeface="Verdana"/>
                <a:ea typeface="Verdana"/>
                <a:cs typeface="Verdana"/>
              </a:rPr>
              <a:t>-testplatform minder vaak gebruikt.</a:t>
            </a:r>
          </a:p>
        </p:txBody>
      </p:sp>
      <p:sp>
        <p:nvSpPr>
          <p:cNvPr id="48" name="Rechthoek 47"/>
          <p:cNvSpPr/>
          <p:nvPr/>
        </p:nvSpPr>
        <p:spPr>
          <a:xfrm>
            <a:off x="782415" y="1477169"/>
            <a:ext cx="3553792" cy="184666"/>
          </a:xfrm>
          <a:prstGeom prst="rect">
            <a:avLst/>
          </a:prstGeom>
        </p:spPr>
        <p:txBody>
          <a:bodyPr wrap="square" lIns="0" tIns="0" rIns="0" bIns="0">
            <a:spAutoFit/>
          </a:bodyPr>
          <a:lstStyle/>
          <a:p>
            <a:pPr>
              <a:defRPr/>
            </a:pPr>
            <a:r>
              <a:rPr lang="nl-NL" sz="1200" b="1" dirty="0">
                <a:solidFill>
                  <a:srgbClr val="009BD5"/>
                </a:solidFill>
                <a:latin typeface="Verdana"/>
                <a:ea typeface="Verdana"/>
                <a:cs typeface="Verdana"/>
              </a:rPr>
              <a:t>Uitgangspunt voor leverancier</a:t>
            </a:r>
          </a:p>
        </p:txBody>
      </p:sp>
      <p:sp>
        <p:nvSpPr>
          <p:cNvPr id="16" name="Tekstvak 15"/>
          <p:cNvSpPr txBox="1"/>
          <p:nvPr/>
        </p:nvSpPr>
        <p:spPr>
          <a:xfrm>
            <a:off x="3130223" y="5796052"/>
            <a:ext cx="413896" cy="230832"/>
          </a:xfrm>
          <a:prstGeom prst="rect">
            <a:avLst/>
          </a:prstGeom>
          <a:noFill/>
        </p:spPr>
        <p:txBody>
          <a:bodyPr wrap="none" rtlCol="0">
            <a:spAutoFit/>
          </a:bodyPr>
          <a:lstStyle/>
          <a:p>
            <a:r>
              <a:rPr lang="nl-NL" sz="900" i="1" dirty="0">
                <a:latin typeface="+mj-lt"/>
              </a:rPr>
              <a:t>n.b.</a:t>
            </a:r>
          </a:p>
        </p:txBody>
      </p:sp>
      <p:sp>
        <p:nvSpPr>
          <p:cNvPr id="12" name="5-puntige ster 11"/>
          <p:cNvSpPr/>
          <p:nvPr/>
        </p:nvSpPr>
        <p:spPr>
          <a:xfrm>
            <a:off x="7288535" y="6733753"/>
            <a:ext cx="144016" cy="144016"/>
          </a:xfrm>
          <a:prstGeom prst="star5">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Tekstvak 12"/>
          <p:cNvSpPr txBox="1"/>
          <p:nvPr/>
        </p:nvSpPr>
        <p:spPr>
          <a:xfrm>
            <a:off x="7360543" y="6703556"/>
            <a:ext cx="2291012" cy="246221"/>
          </a:xfrm>
          <a:prstGeom prst="rect">
            <a:avLst/>
          </a:prstGeom>
          <a:noFill/>
        </p:spPr>
        <p:txBody>
          <a:bodyPr wrap="none" rtlCol="0">
            <a:spAutoFit/>
          </a:bodyPr>
          <a:lstStyle/>
          <a:p>
            <a:r>
              <a:rPr lang="nl-NL" sz="1000" i="1" dirty="0">
                <a:latin typeface="+mj-lt"/>
              </a:rPr>
              <a:t>= significant verschil t.o.v. 2016</a:t>
            </a:r>
          </a:p>
        </p:txBody>
      </p:sp>
      <p:sp>
        <p:nvSpPr>
          <p:cNvPr id="15" name="5-puntige ster 14"/>
          <p:cNvSpPr/>
          <p:nvPr/>
        </p:nvSpPr>
        <p:spPr>
          <a:xfrm>
            <a:off x="5110149" y="3526286"/>
            <a:ext cx="144016" cy="144016"/>
          </a:xfrm>
          <a:prstGeom prst="star5">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5-puntige ster 16"/>
          <p:cNvSpPr/>
          <p:nvPr/>
        </p:nvSpPr>
        <p:spPr>
          <a:xfrm>
            <a:off x="3904100" y="5370523"/>
            <a:ext cx="144016" cy="144016"/>
          </a:xfrm>
          <a:prstGeom prst="star5">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5-puntige ster 18"/>
          <p:cNvSpPr/>
          <p:nvPr/>
        </p:nvSpPr>
        <p:spPr>
          <a:xfrm>
            <a:off x="4048175" y="4996875"/>
            <a:ext cx="144016" cy="144016"/>
          </a:xfrm>
          <a:prstGeom prst="star5">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 name="Tekstvak 21">
            <a:extLst>
              <a:ext uri="{FF2B5EF4-FFF2-40B4-BE49-F238E27FC236}">
                <a16:creationId xmlns:a16="http://schemas.microsoft.com/office/drawing/2014/main" id="{03F1BDC0-CD5F-4E32-81B8-4F27C58EA2B3}"/>
              </a:ext>
            </a:extLst>
          </p:cNvPr>
          <p:cNvSpPr txBox="1"/>
          <p:nvPr/>
        </p:nvSpPr>
        <p:spPr>
          <a:xfrm>
            <a:off x="3130223" y="5911468"/>
            <a:ext cx="413896" cy="230832"/>
          </a:xfrm>
          <a:prstGeom prst="rect">
            <a:avLst/>
          </a:prstGeom>
          <a:noFill/>
        </p:spPr>
        <p:txBody>
          <a:bodyPr wrap="none" rtlCol="0">
            <a:spAutoFit/>
          </a:bodyPr>
          <a:lstStyle/>
          <a:p>
            <a:r>
              <a:rPr lang="nl-NL" sz="900" i="1" dirty="0">
                <a:latin typeface="+mj-lt"/>
              </a:rPr>
              <a:t>n.b.</a:t>
            </a:r>
          </a:p>
        </p:txBody>
      </p:sp>
      <p:sp>
        <p:nvSpPr>
          <p:cNvPr id="25" name="Tekstvak 24">
            <a:extLst>
              <a:ext uri="{FF2B5EF4-FFF2-40B4-BE49-F238E27FC236}">
                <a16:creationId xmlns:a16="http://schemas.microsoft.com/office/drawing/2014/main" id="{95F4581E-2D39-43AB-A0D9-8E0C0C7FC2DC}"/>
              </a:ext>
            </a:extLst>
          </p:cNvPr>
          <p:cNvSpPr txBox="1"/>
          <p:nvPr/>
        </p:nvSpPr>
        <p:spPr>
          <a:xfrm>
            <a:off x="3130223" y="4094340"/>
            <a:ext cx="413896" cy="230832"/>
          </a:xfrm>
          <a:prstGeom prst="rect">
            <a:avLst/>
          </a:prstGeom>
          <a:noFill/>
        </p:spPr>
        <p:txBody>
          <a:bodyPr wrap="none" rtlCol="0">
            <a:spAutoFit/>
          </a:bodyPr>
          <a:lstStyle/>
          <a:p>
            <a:r>
              <a:rPr lang="nl-NL" sz="900" i="1" dirty="0">
                <a:latin typeface="+mj-lt"/>
              </a:rPr>
              <a:t>n.b.</a:t>
            </a:r>
          </a:p>
        </p:txBody>
      </p:sp>
      <p:sp>
        <p:nvSpPr>
          <p:cNvPr id="26" name="Tekstvak 25">
            <a:extLst>
              <a:ext uri="{FF2B5EF4-FFF2-40B4-BE49-F238E27FC236}">
                <a16:creationId xmlns:a16="http://schemas.microsoft.com/office/drawing/2014/main" id="{AAD46F98-A62E-49DC-AD39-438F37BFC479}"/>
              </a:ext>
            </a:extLst>
          </p:cNvPr>
          <p:cNvSpPr txBox="1"/>
          <p:nvPr/>
        </p:nvSpPr>
        <p:spPr>
          <a:xfrm>
            <a:off x="3130223" y="2629297"/>
            <a:ext cx="413896" cy="230832"/>
          </a:xfrm>
          <a:prstGeom prst="rect">
            <a:avLst/>
          </a:prstGeom>
          <a:noFill/>
        </p:spPr>
        <p:txBody>
          <a:bodyPr wrap="none" rtlCol="0">
            <a:spAutoFit/>
          </a:bodyPr>
          <a:lstStyle/>
          <a:p>
            <a:r>
              <a:rPr lang="nl-NL" sz="900" i="1" dirty="0">
                <a:latin typeface="+mj-lt"/>
              </a:rPr>
              <a:t>n.b.</a:t>
            </a:r>
          </a:p>
        </p:txBody>
      </p:sp>
    </p:spTree>
    <p:extLst>
      <p:ext uri="{BB962C8B-B14F-4D97-AF65-F5344CB8AC3E}">
        <p14:creationId xmlns:p14="http://schemas.microsoft.com/office/powerpoint/2010/main" val="126640357"/>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1"/>
          </p:nvPr>
        </p:nvSpPr>
        <p:spPr/>
        <p:txBody>
          <a:bodyPr/>
          <a:lstStyle/>
          <a:p>
            <a:pPr>
              <a:defRPr/>
            </a:pPr>
            <a:fld id="{EFBB089C-3EC7-E142-A0CA-E2985DC170D8}" type="slidenum">
              <a:rPr lang="pl-PL"/>
              <a:pPr>
                <a:defRPr/>
              </a:pPr>
              <a:t>18</a:t>
            </a:fld>
            <a:endParaRPr lang="pl-PL" dirty="0"/>
          </a:p>
        </p:txBody>
      </p:sp>
      <p:sp>
        <p:nvSpPr>
          <p:cNvPr id="3" name="Tijdelijke aanduiding voor dianummer 1"/>
          <p:cNvSpPr txBox="1">
            <a:spLocks/>
          </p:cNvSpPr>
          <p:nvPr/>
        </p:nvSpPr>
        <p:spPr>
          <a:xfrm>
            <a:off x="0" y="0"/>
            <a:ext cx="0" cy="0"/>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7BBE937-EC25-1640-A8E3-3897D97C7DC9}"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cxnSp>
        <p:nvCxnSpPr>
          <p:cNvPr id="5" name="Rechte verbindingslijn 4"/>
          <p:cNvCxnSpPr/>
          <p:nvPr/>
        </p:nvCxnSpPr>
        <p:spPr>
          <a:xfrm>
            <a:off x="771525" y="1345001"/>
            <a:ext cx="91694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cxnSp>
        <p:nvCxnSpPr>
          <p:cNvPr id="6" name="Rechte verbindingslijn 5"/>
          <p:cNvCxnSpPr/>
          <p:nvPr/>
        </p:nvCxnSpPr>
        <p:spPr>
          <a:xfrm>
            <a:off x="771525" y="6948189"/>
            <a:ext cx="87840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sp>
        <p:nvSpPr>
          <p:cNvPr id="8" name="Tekstvak 7"/>
          <p:cNvSpPr txBox="1"/>
          <p:nvPr/>
        </p:nvSpPr>
        <p:spPr>
          <a:xfrm>
            <a:off x="771524" y="7068167"/>
            <a:ext cx="8677251" cy="313658"/>
          </a:xfrm>
          <a:prstGeom prst="rect">
            <a:avLst/>
          </a:prstGeom>
          <a:noFill/>
        </p:spPr>
        <p:txBody>
          <a:bodyPr wrap="square" lIns="0" tIns="0" rIns="0" bIns="0" rtlCol="0" anchor="ctr" anchorCtr="0">
            <a:noAutofit/>
          </a:bodyPr>
          <a:lstStyle/>
          <a:p>
            <a:r>
              <a:rPr lang="nl-NL" sz="1000" b="1" dirty="0">
                <a:solidFill>
                  <a:srgbClr val="009BD5"/>
                </a:solidFill>
                <a:latin typeface="Verdana"/>
                <a:ea typeface="Verdana"/>
                <a:cs typeface="Verdana"/>
              </a:rPr>
              <a:t>Vraag: </a:t>
            </a:r>
            <a:r>
              <a:rPr lang="nl-NL" sz="1000" dirty="0">
                <a:latin typeface="Verdana"/>
                <a:ea typeface="Verdana"/>
                <a:cs typeface="Verdana"/>
              </a:rPr>
              <a:t>Hebben gemeenten volgens u voldoende inbreng bij de ontwikkeling van de verschillende onderdelen van GEMMA? | 2018 n=126; 2016 n=227; 2014 n=63</a:t>
            </a:r>
          </a:p>
          <a:p>
            <a:r>
              <a:rPr lang="nl-NL" sz="1000" b="1" dirty="0">
                <a:solidFill>
                  <a:srgbClr val="009BD5"/>
                </a:solidFill>
                <a:latin typeface="Verdana"/>
                <a:ea typeface="Verdana"/>
                <a:cs typeface="Verdana"/>
              </a:rPr>
              <a:t>Vraag: </a:t>
            </a:r>
            <a:r>
              <a:rPr lang="nl-NL" sz="1000" dirty="0">
                <a:latin typeface="Verdana"/>
                <a:ea typeface="Verdana"/>
                <a:cs typeface="Verdana"/>
              </a:rPr>
              <a:t>Welke rol moeten gemeenten volgens u hebben bij de doorontwikkeling van GEMMA? | n=126</a:t>
            </a:r>
          </a:p>
        </p:txBody>
      </p:sp>
      <p:sp>
        <p:nvSpPr>
          <p:cNvPr id="47" name="Rechthoek 46"/>
          <p:cNvSpPr/>
          <p:nvPr/>
        </p:nvSpPr>
        <p:spPr>
          <a:xfrm>
            <a:off x="1156927" y="385763"/>
            <a:ext cx="8784000" cy="738664"/>
          </a:xfrm>
          <a:prstGeom prst="rect">
            <a:avLst/>
          </a:prstGeom>
        </p:spPr>
        <p:txBody>
          <a:bodyPr wrap="square" lIns="0" tIns="0" rIns="0" bIns="0">
            <a:spAutoFit/>
          </a:bodyPr>
          <a:lstStyle/>
          <a:p>
            <a:pPr algn="r">
              <a:defRPr/>
            </a:pPr>
            <a:r>
              <a:rPr lang="nl-NL" sz="2000" b="1" dirty="0">
                <a:solidFill>
                  <a:srgbClr val="E2001A"/>
                </a:solidFill>
                <a:latin typeface="Verdana"/>
                <a:ea typeface="Verdana"/>
                <a:cs typeface="Verdana"/>
              </a:rPr>
              <a:t>Meerderheid vindt dat gemeenten voldoende inbreng hebben</a:t>
            </a:r>
          </a:p>
          <a:p>
            <a:pPr algn="r">
              <a:defRPr/>
            </a:pPr>
            <a:r>
              <a:rPr lang="nl-NL" sz="1400" dirty="0">
                <a:solidFill>
                  <a:srgbClr val="009BD5"/>
                </a:solidFill>
                <a:latin typeface="Verdana"/>
                <a:ea typeface="Verdana"/>
                <a:cs typeface="Verdana"/>
              </a:rPr>
              <a:t>Gemeenten zouden vooral moeten meedenken en adviseren over de doorontwikkeling van GEMMA en input uit de praktijk moeten leveren. </a:t>
            </a:r>
          </a:p>
        </p:txBody>
      </p:sp>
      <p:sp>
        <p:nvSpPr>
          <p:cNvPr id="48" name="Rechthoek 47"/>
          <p:cNvSpPr/>
          <p:nvPr/>
        </p:nvSpPr>
        <p:spPr>
          <a:xfrm>
            <a:off x="782415" y="1477169"/>
            <a:ext cx="3553792" cy="184666"/>
          </a:xfrm>
          <a:prstGeom prst="rect">
            <a:avLst/>
          </a:prstGeom>
        </p:spPr>
        <p:txBody>
          <a:bodyPr wrap="square" lIns="0" tIns="0" rIns="0" bIns="0">
            <a:spAutoFit/>
          </a:bodyPr>
          <a:lstStyle/>
          <a:p>
            <a:pPr>
              <a:defRPr/>
            </a:pPr>
            <a:r>
              <a:rPr lang="nl-NL" sz="1200" b="1" dirty="0">
                <a:solidFill>
                  <a:srgbClr val="009BD5"/>
                </a:solidFill>
                <a:latin typeface="Verdana"/>
                <a:ea typeface="Verdana"/>
                <a:cs typeface="Verdana"/>
              </a:rPr>
              <a:t>Inbreng gemeenten</a:t>
            </a:r>
          </a:p>
        </p:txBody>
      </p:sp>
      <p:sp>
        <p:nvSpPr>
          <p:cNvPr id="13" name="Rechthoek 12"/>
          <p:cNvSpPr/>
          <p:nvPr/>
        </p:nvSpPr>
        <p:spPr>
          <a:xfrm>
            <a:off x="4814863" y="1477169"/>
            <a:ext cx="4561904" cy="184666"/>
          </a:xfrm>
          <a:prstGeom prst="rect">
            <a:avLst/>
          </a:prstGeom>
        </p:spPr>
        <p:txBody>
          <a:bodyPr wrap="square" lIns="0" tIns="0" rIns="0" bIns="0">
            <a:spAutoFit/>
          </a:bodyPr>
          <a:lstStyle/>
          <a:p>
            <a:pPr>
              <a:defRPr/>
            </a:pPr>
            <a:r>
              <a:rPr lang="nl-NL" sz="1200" b="1" dirty="0">
                <a:solidFill>
                  <a:srgbClr val="009BD5"/>
                </a:solidFill>
                <a:latin typeface="Verdana"/>
                <a:ea typeface="Verdana"/>
                <a:cs typeface="Verdana"/>
              </a:rPr>
              <a:t>Rol gemeente doorontwikkeling GEMMA</a:t>
            </a:r>
          </a:p>
        </p:txBody>
      </p:sp>
      <p:sp>
        <p:nvSpPr>
          <p:cNvPr id="15" name="Afgeronde rechthoek 14"/>
          <p:cNvSpPr/>
          <p:nvPr/>
        </p:nvSpPr>
        <p:spPr>
          <a:xfrm>
            <a:off x="4814863" y="1792416"/>
            <a:ext cx="5161669" cy="2873914"/>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nl-NL" sz="1100" b="1" dirty="0">
                <a:solidFill>
                  <a:prstClr val="black"/>
                </a:solidFill>
              </a:rPr>
              <a:t>Meedenken, adviseren en toetsen</a:t>
            </a:r>
          </a:p>
          <a:p>
            <a:pPr lvl="0"/>
            <a:endParaRPr lang="nl-NL" sz="500" dirty="0">
              <a:solidFill>
                <a:prstClr val="black"/>
              </a:solidFill>
            </a:endParaRPr>
          </a:p>
          <a:p>
            <a:pPr marL="171450" lvl="0" indent="-171450">
              <a:buFont typeface="Arial" panose="020B0604020202020204" pitchFamily="34" charset="0"/>
              <a:buChar char="•"/>
            </a:pPr>
            <a:r>
              <a:rPr lang="nl-NL" sz="1000" i="1" dirty="0">
                <a:solidFill>
                  <a:prstClr val="black"/>
                </a:solidFill>
              </a:rPr>
              <a:t>‘</a:t>
            </a:r>
            <a:r>
              <a:rPr lang="nl-NL" sz="1000" b="1" i="1" dirty="0">
                <a:solidFill>
                  <a:prstClr val="black"/>
                </a:solidFill>
              </a:rPr>
              <a:t>Input leveren, meedenken, toepassen in de praktijk en feedback geven</a:t>
            </a:r>
            <a:r>
              <a:rPr lang="nl-NL" sz="1000" i="1" dirty="0">
                <a:solidFill>
                  <a:prstClr val="black"/>
                </a:solidFill>
              </a:rPr>
              <a:t>. Ik denk dat gemeenten van verschillende grootten vertegenwoordigd moeten zijn, omdat de uitvoering afhangt van geld en capaciteit.’</a:t>
            </a:r>
          </a:p>
          <a:p>
            <a:pPr marL="171450" lvl="0" indent="-171450">
              <a:buFont typeface="Arial" panose="020B0604020202020204" pitchFamily="34" charset="0"/>
              <a:buChar char="•"/>
            </a:pPr>
            <a:r>
              <a:rPr lang="nl-NL" sz="1000" i="1" dirty="0">
                <a:solidFill>
                  <a:prstClr val="black"/>
                </a:solidFill>
              </a:rPr>
              <a:t>‘Inspraak en mee richting bepalen. </a:t>
            </a:r>
            <a:r>
              <a:rPr lang="nl-NL" sz="1000" b="1" i="1" dirty="0">
                <a:solidFill>
                  <a:prstClr val="black"/>
                </a:solidFill>
              </a:rPr>
              <a:t>Testen bij uitvoering</a:t>
            </a:r>
            <a:r>
              <a:rPr lang="nl-NL" sz="1000" i="1" dirty="0">
                <a:solidFill>
                  <a:prstClr val="black"/>
                </a:solidFill>
              </a:rPr>
              <a:t>.’</a:t>
            </a:r>
          </a:p>
          <a:p>
            <a:pPr marL="171450" lvl="0" indent="-171450">
              <a:buFont typeface="Arial" panose="020B0604020202020204" pitchFamily="34" charset="0"/>
              <a:buChar char="•"/>
            </a:pPr>
            <a:r>
              <a:rPr lang="nl-NL" sz="1000" i="1" dirty="0">
                <a:solidFill>
                  <a:prstClr val="black"/>
                </a:solidFill>
              </a:rPr>
              <a:t>‘Gemeenten zien hoe hun omgeving veranderen en hoe zij daarop kunnen/moeten anticiperen. Hierbij kan de gemeente helpen door </a:t>
            </a:r>
            <a:r>
              <a:rPr lang="nl-NL" sz="1000" b="1" i="1" dirty="0">
                <a:solidFill>
                  <a:prstClr val="black"/>
                </a:solidFill>
              </a:rPr>
              <a:t>input aan GEMMA te leveren wat nog wel werkt of aanpassing behoeft</a:t>
            </a:r>
            <a:r>
              <a:rPr lang="nl-NL" sz="1000" i="1" dirty="0">
                <a:solidFill>
                  <a:prstClr val="black"/>
                </a:solidFill>
              </a:rPr>
              <a:t>.’</a:t>
            </a:r>
          </a:p>
          <a:p>
            <a:pPr marL="171450" lvl="0" indent="-171450">
              <a:buFont typeface="Arial" panose="020B0604020202020204" pitchFamily="34" charset="0"/>
              <a:buChar char="•"/>
            </a:pPr>
            <a:endParaRPr lang="nl-NL" sz="1000" dirty="0">
              <a:solidFill>
                <a:prstClr val="black"/>
              </a:solidFill>
            </a:endParaRPr>
          </a:p>
          <a:p>
            <a:pPr lvl="0"/>
            <a:r>
              <a:rPr lang="nl-NL" sz="1100" b="1" dirty="0">
                <a:solidFill>
                  <a:prstClr val="black"/>
                </a:solidFill>
              </a:rPr>
              <a:t>Input vanuit praktijk brengen</a:t>
            </a:r>
          </a:p>
          <a:p>
            <a:pPr lvl="0"/>
            <a:endParaRPr lang="nl-NL" sz="500" b="1" dirty="0">
              <a:solidFill>
                <a:prstClr val="black"/>
              </a:solidFill>
            </a:endParaRPr>
          </a:p>
          <a:p>
            <a:pPr marL="171450" lvl="0" indent="-171450">
              <a:buFont typeface="Arial" panose="020B0604020202020204" pitchFamily="34" charset="0"/>
              <a:buChar char="•"/>
            </a:pPr>
            <a:r>
              <a:rPr lang="nl-NL" sz="1000" i="1" dirty="0">
                <a:solidFill>
                  <a:prstClr val="black"/>
                </a:solidFill>
              </a:rPr>
              <a:t>‘Samen </a:t>
            </a:r>
            <a:r>
              <a:rPr lang="nl-NL" sz="1000" i="1" dirty="0" err="1">
                <a:solidFill>
                  <a:prstClr val="black"/>
                </a:solidFill>
              </a:rPr>
              <a:t>doorontwikkelen</a:t>
            </a:r>
            <a:r>
              <a:rPr lang="nl-NL" sz="1000" i="1" dirty="0">
                <a:solidFill>
                  <a:prstClr val="black"/>
                </a:solidFill>
              </a:rPr>
              <a:t>, </a:t>
            </a:r>
            <a:r>
              <a:rPr lang="nl-NL" sz="1000" b="1" i="1" dirty="0">
                <a:solidFill>
                  <a:prstClr val="black"/>
                </a:solidFill>
              </a:rPr>
              <a:t>praktische voorbeelden </a:t>
            </a:r>
            <a:r>
              <a:rPr lang="nl-NL" sz="1000" i="1" dirty="0">
                <a:solidFill>
                  <a:prstClr val="black"/>
                </a:solidFill>
              </a:rPr>
              <a:t>en nut bij andere gemeenten duidelijk maken. Niet te abstract en te hoog over maar toepasbaar.’</a:t>
            </a:r>
          </a:p>
          <a:p>
            <a:pPr marL="171450" lvl="0" indent="-171450">
              <a:buFont typeface="Arial" panose="020B0604020202020204" pitchFamily="34" charset="0"/>
              <a:buChar char="•"/>
            </a:pPr>
            <a:r>
              <a:rPr lang="nl-NL" sz="1000" i="1" dirty="0">
                <a:solidFill>
                  <a:prstClr val="black"/>
                </a:solidFill>
              </a:rPr>
              <a:t>‘</a:t>
            </a:r>
            <a:r>
              <a:rPr lang="nl-NL" sz="1000" b="1" i="1" dirty="0">
                <a:solidFill>
                  <a:prstClr val="black"/>
                </a:solidFill>
              </a:rPr>
              <a:t>Kennis en praktische toepasbaarheid</a:t>
            </a:r>
            <a:r>
              <a:rPr lang="nl-NL" sz="1000" i="1" dirty="0">
                <a:solidFill>
                  <a:prstClr val="black"/>
                </a:solidFill>
              </a:rPr>
              <a:t>.’</a:t>
            </a:r>
          </a:p>
        </p:txBody>
      </p:sp>
      <p:sp>
        <p:nvSpPr>
          <p:cNvPr id="12" name="Rechthoek 11">
            <a:extLst>
              <a:ext uri="{FF2B5EF4-FFF2-40B4-BE49-F238E27FC236}">
                <a16:creationId xmlns:a16="http://schemas.microsoft.com/office/drawing/2014/main" id="{32DB9FCF-B19C-40FE-87C8-BEE689641EF8}"/>
              </a:ext>
            </a:extLst>
          </p:cNvPr>
          <p:cNvSpPr/>
          <p:nvPr/>
        </p:nvSpPr>
        <p:spPr>
          <a:xfrm>
            <a:off x="712106" y="1873331"/>
            <a:ext cx="776724" cy="184666"/>
          </a:xfrm>
          <a:prstGeom prst="rect">
            <a:avLst/>
          </a:prstGeom>
        </p:spPr>
        <p:txBody>
          <a:bodyPr wrap="square" lIns="0" tIns="0" rIns="0" bIns="0">
            <a:spAutoFit/>
          </a:bodyPr>
          <a:lstStyle/>
          <a:p>
            <a:pPr algn="ctr">
              <a:defRPr/>
            </a:pPr>
            <a:r>
              <a:rPr lang="nl-NL" sz="1200" b="1" u="sng" dirty="0">
                <a:latin typeface="Verdana"/>
                <a:ea typeface="Verdana"/>
                <a:cs typeface="Verdana"/>
              </a:rPr>
              <a:t>2018</a:t>
            </a:r>
          </a:p>
        </p:txBody>
      </p:sp>
      <p:sp>
        <p:nvSpPr>
          <p:cNvPr id="14" name="Rechthoek 13">
            <a:extLst>
              <a:ext uri="{FF2B5EF4-FFF2-40B4-BE49-F238E27FC236}">
                <a16:creationId xmlns:a16="http://schemas.microsoft.com/office/drawing/2014/main" id="{25A5357D-08A8-4E70-B3C0-15F06BECB8A8}"/>
              </a:ext>
            </a:extLst>
          </p:cNvPr>
          <p:cNvSpPr/>
          <p:nvPr/>
        </p:nvSpPr>
        <p:spPr>
          <a:xfrm>
            <a:off x="1715596" y="1873331"/>
            <a:ext cx="776724" cy="184666"/>
          </a:xfrm>
          <a:prstGeom prst="rect">
            <a:avLst/>
          </a:prstGeom>
        </p:spPr>
        <p:txBody>
          <a:bodyPr wrap="square" lIns="0" tIns="0" rIns="0" bIns="0">
            <a:spAutoFit/>
          </a:bodyPr>
          <a:lstStyle/>
          <a:p>
            <a:pPr algn="ctr">
              <a:defRPr/>
            </a:pPr>
            <a:r>
              <a:rPr lang="nl-NL" sz="1200" b="1" dirty="0">
                <a:latin typeface="Verdana"/>
                <a:ea typeface="Verdana"/>
                <a:cs typeface="Verdana"/>
              </a:rPr>
              <a:t>2016</a:t>
            </a:r>
          </a:p>
        </p:txBody>
      </p:sp>
      <p:sp>
        <p:nvSpPr>
          <p:cNvPr id="16" name="Rechthoek 15">
            <a:extLst>
              <a:ext uri="{FF2B5EF4-FFF2-40B4-BE49-F238E27FC236}">
                <a16:creationId xmlns:a16="http://schemas.microsoft.com/office/drawing/2014/main" id="{0D060B32-CCE2-49D0-812C-B3CFD1709781}"/>
              </a:ext>
            </a:extLst>
          </p:cNvPr>
          <p:cNvSpPr/>
          <p:nvPr/>
        </p:nvSpPr>
        <p:spPr>
          <a:xfrm>
            <a:off x="2719086" y="1873331"/>
            <a:ext cx="776724" cy="184666"/>
          </a:xfrm>
          <a:prstGeom prst="rect">
            <a:avLst/>
          </a:prstGeom>
        </p:spPr>
        <p:txBody>
          <a:bodyPr wrap="square" lIns="0" tIns="0" rIns="0" bIns="0">
            <a:spAutoFit/>
          </a:bodyPr>
          <a:lstStyle/>
          <a:p>
            <a:pPr algn="ctr">
              <a:defRPr/>
            </a:pPr>
            <a:r>
              <a:rPr lang="nl-NL" sz="1200" b="1" dirty="0">
                <a:latin typeface="Verdana"/>
                <a:ea typeface="Verdana"/>
                <a:cs typeface="Verdana"/>
              </a:rPr>
              <a:t>2014</a:t>
            </a:r>
          </a:p>
        </p:txBody>
      </p:sp>
      <p:graphicFrame>
        <p:nvGraphicFramePr>
          <p:cNvPr id="17" name="Grafiek 16">
            <a:extLst>
              <a:ext uri="{FF2B5EF4-FFF2-40B4-BE49-F238E27FC236}">
                <a16:creationId xmlns:a16="http://schemas.microsoft.com/office/drawing/2014/main" id="{565307ED-8EA3-4970-9BAC-940A512A9919}"/>
              </a:ext>
            </a:extLst>
          </p:cNvPr>
          <p:cNvGraphicFramePr/>
          <p:nvPr>
            <p:extLst>
              <p:ext uri="{D42A27DB-BD31-4B8C-83A1-F6EECF244321}">
                <p14:modId xmlns:p14="http://schemas.microsoft.com/office/powerpoint/2010/main" val="1094204114"/>
              </p:ext>
            </p:extLst>
          </p:nvPr>
        </p:nvGraphicFramePr>
        <p:xfrm>
          <a:off x="447775" y="2125403"/>
          <a:ext cx="3312367" cy="4752366"/>
        </p:xfrm>
        <a:graphic>
          <a:graphicData uri="http://schemas.openxmlformats.org/drawingml/2006/chart">
            <c:chart xmlns:c="http://schemas.openxmlformats.org/drawingml/2006/chart" xmlns:r="http://schemas.openxmlformats.org/officeDocument/2006/relationships" r:id="rId2"/>
          </a:graphicData>
        </a:graphic>
      </p:graphicFrame>
      <p:sp>
        <p:nvSpPr>
          <p:cNvPr id="19" name="Afgeronde rechthoek 14">
            <a:extLst>
              <a:ext uri="{FF2B5EF4-FFF2-40B4-BE49-F238E27FC236}">
                <a16:creationId xmlns:a16="http://schemas.microsoft.com/office/drawing/2014/main" id="{09ECED19-AEDB-4E64-8239-395B71D610AB}"/>
              </a:ext>
            </a:extLst>
          </p:cNvPr>
          <p:cNvSpPr/>
          <p:nvPr/>
        </p:nvSpPr>
        <p:spPr>
          <a:xfrm>
            <a:off x="4814864" y="4919903"/>
            <a:ext cx="5126062" cy="1885858"/>
          </a:xfrm>
          <a:prstGeom prst="roundRect">
            <a:avLst/>
          </a:prstGeom>
          <a:noFill/>
          <a:ln w="12700">
            <a:solidFill>
              <a:srgbClr val="BFBFB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nl-NL" sz="1000" dirty="0">
              <a:solidFill>
                <a:prstClr val="black"/>
              </a:solidFill>
            </a:endParaRPr>
          </a:p>
        </p:txBody>
      </p:sp>
      <p:sp>
        <p:nvSpPr>
          <p:cNvPr id="10" name="Tekstvak 9">
            <a:extLst>
              <a:ext uri="{FF2B5EF4-FFF2-40B4-BE49-F238E27FC236}">
                <a16:creationId xmlns:a16="http://schemas.microsoft.com/office/drawing/2014/main" id="{22396051-F836-4FCA-BF68-CF4D4D7EB23A}"/>
              </a:ext>
            </a:extLst>
          </p:cNvPr>
          <p:cNvSpPr txBox="1"/>
          <p:nvPr/>
        </p:nvSpPr>
        <p:spPr>
          <a:xfrm>
            <a:off x="4912271" y="5006824"/>
            <a:ext cx="4996904" cy="1723549"/>
          </a:xfrm>
          <a:prstGeom prst="rect">
            <a:avLst/>
          </a:prstGeom>
          <a:noFill/>
        </p:spPr>
        <p:txBody>
          <a:bodyPr wrap="square" rtlCol="0">
            <a:spAutoFit/>
          </a:bodyPr>
          <a:lstStyle/>
          <a:p>
            <a:pPr lvl="0"/>
            <a:r>
              <a:rPr lang="nl-NL" sz="1100" b="1" dirty="0">
                <a:solidFill>
                  <a:prstClr val="black"/>
                </a:solidFill>
                <a:latin typeface="Verdana"/>
                <a:ea typeface="+mn-ea"/>
                <a:cs typeface="+mn-cs"/>
              </a:rPr>
              <a:t>Anders, namelijk:</a:t>
            </a:r>
          </a:p>
          <a:p>
            <a:pPr lvl="0"/>
            <a:endParaRPr lang="nl-NL" sz="500" dirty="0">
              <a:solidFill>
                <a:prstClr val="black"/>
              </a:solidFill>
              <a:latin typeface="Verdana"/>
              <a:ea typeface="+mn-ea"/>
              <a:cs typeface="+mn-cs"/>
            </a:endParaRPr>
          </a:p>
          <a:p>
            <a:pPr marL="171450" lvl="0" indent="-171450">
              <a:buFont typeface="Arial" panose="020B0604020202020204" pitchFamily="34" charset="0"/>
              <a:buChar char="•"/>
            </a:pPr>
            <a:r>
              <a:rPr lang="nl-NL" sz="1000" i="1" dirty="0">
                <a:solidFill>
                  <a:prstClr val="black"/>
                </a:solidFill>
                <a:latin typeface="Verdana"/>
                <a:ea typeface="+mn-ea"/>
                <a:cs typeface="+mn-cs"/>
              </a:rPr>
              <a:t>‘Gemeenten moeten inbreng hebben maar de architectuur moet goed worden bewaakt.’</a:t>
            </a:r>
          </a:p>
          <a:p>
            <a:pPr marL="171450" lvl="0" indent="-171450">
              <a:buFont typeface="Arial" panose="020B0604020202020204" pitchFamily="34" charset="0"/>
              <a:buChar char="•"/>
            </a:pPr>
            <a:r>
              <a:rPr lang="nl-NL" sz="1000" i="1" dirty="0">
                <a:solidFill>
                  <a:prstClr val="black"/>
                </a:solidFill>
                <a:latin typeface="Verdana"/>
                <a:ea typeface="+mn-ea"/>
                <a:cs typeface="+mn-cs"/>
              </a:rPr>
              <a:t>‘Ik heb daar geen goed beeld van.’</a:t>
            </a:r>
          </a:p>
          <a:p>
            <a:pPr marL="171450" lvl="0" indent="-171450">
              <a:buFont typeface="Arial" panose="020B0604020202020204" pitchFamily="34" charset="0"/>
              <a:buChar char="•"/>
            </a:pPr>
            <a:r>
              <a:rPr lang="nl-NL" sz="1000" i="1" dirty="0">
                <a:solidFill>
                  <a:prstClr val="black"/>
                </a:solidFill>
                <a:latin typeface="Verdana"/>
                <a:ea typeface="+mn-ea"/>
                <a:cs typeface="+mn-cs"/>
              </a:rPr>
              <a:t>‘Ik weet niet welke inbreng gemeenten nu hebben en hoe groot die is.’</a:t>
            </a:r>
          </a:p>
          <a:p>
            <a:pPr marL="171450" lvl="0" indent="-171450">
              <a:buFont typeface="Arial" panose="020B0604020202020204" pitchFamily="34" charset="0"/>
              <a:buChar char="•"/>
            </a:pPr>
            <a:r>
              <a:rPr lang="nl-NL" sz="1000" i="1" dirty="0">
                <a:solidFill>
                  <a:prstClr val="black"/>
                </a:solidFill>
                <a:latin typeface="Verdana"/>
                <a:ea typeface="+mn-ea"/>
                <a:cs typeface="+mn-cs"/>
              </a:rPr>
              <a:t>‘Gemeenten hebben voldoende inbreng. Echter, er zou meer business inbreng en minder I&amp;A-inbreng moeten komen nu IM verschuift naar de business.’</a:t>
            </a:r>
          </a:p>
          <a:p>
            <a:pPr marL="171450" lvl="0" indent="-171450">
              <a:buFont typeface="Arial" panose="020B0604020202020204" pitchFamily="34" charset="0"/>
              <a:buChar char="•"/>
            </a:pPr>
            <a:r>
              <a:rPr lang="nl-NL" sz="1000" i="1" dirty="0">
                <a:solidFill>
                  <a:prstClr val="black"/>
                </a:solidFill>
                <a:latin typeface="Verdana"/>
                <a:ea typeface="+mn-ea"/>
                <a:cs typeface="+mn-cs"/>
              </a:rPr>
              <a:t>‘VNG kan gemeenten meer betrekken. Gemeenten kunnen meer initiatief tonen. Organiseer dat.’</a:t>
            </a:r>
          </a:p>
        </p:txBody>
      </p:sp>
    </p:spTree>
    <p:extLst>
      <p:ext uri="{BB962C8B-B14F-4D97-AF65-F5344CB8AC3E}">
        <p14:creationId xmlns:p14="http://schemas.microsoft.com/office/powerpoint/2010/main" val="693395083"/>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Grafiek 13">
            <a:extLst>
              <a:ext uri="{FF2B5EF4-FFF2-40B4-BE49-F238E27FC236}">
                <a16:creationId xmlns:a16="http://schemas.microsoft.com/office/drawing/2014/main" id="{8CCCCBD1-123E-425F-91A8-7690FA022356}"/>
              </a:ext>
            </a:extLst>
          </p:cNvPr>
          <p:cNvGraphicFramePr/>
          <p:nvPr>
            <p:extLst>
              <p:ext uri="{D42A27DB-BD31-4B8C-83A1-F6EECF244321}">
                <p14:modId xmlns:p14="http://schemas.microsoft.com/office/powerpoint/2010/main" val="1810542676"/>
              </p:ext>
            </p:extLst>
          </p:nvPr>
        </p:nvGraphicFramePr>
        <p:xfrm>
          <a:off x="447775" y="2125403"/>
          <a:ext cx="3312367" cy="4752366"/>
        </p:xfrm>
        <a:graphic>
          <a:graphicData uri="http://schemas.openxmlformats.org/drawingml/2006/chart">
            <c:chart xmlns:c="http://schemas.openxmlformats.org/drawingml/2006/chart" xmlns:r="http://schemas.openxmlformats.org/officeDocument/2006/relationships" r:id="rId2"/>
          </a:graphicData>
        </a:graphic>
      </p:graphicFrame>
      <p:sp>
        <p:nvSpPr>
          <p:cNvPr id="2" name="Tijdelijke aanduiding voor dianummer 1"/>
          <p:cNvSpPr>
            <a:spLocks noGrp="1"/>
          </p:cNvSpPr>
          <p:nvPr>
            <p:ph type="sldNum" sz="quarter" idx="11"/>
          </p:nvPr>
        </p:nvSpPr>
        <p:spPr/>
        <p:txBody>
          <a:bodyPr/>
          <a:lstStyle/>
          <a:p>
            <a:pPr>
              <a:defRPr/>
            </a:pPr>
            <a:fld id="{EFBB089C-3EC7-E142-A0CA-E2985DC170D8}" type="slidenum">
              <a:rPr lang="pl-PL"/>
              <a:pPr>
                <a:defRPr/>
              </a:pPr>
              <a:t>19</a:t>
            </a:fld>
            <a:endParaRPr lang="pl-PL" dirty="0"/>
          </a:p>
        </p:txBody>
      </p:sp>
      <p:sp>
        <p:nvSpPr>
          <p:cNvPr id="3" name="Tijdelijke aanduiding voor dianummer 1"/>
          <p:cNvSpPr txBox="1">
            <a:spLocks/>
          </p:cNvSpPr>
          <p:nvPr/>
        </p:nvSpPr>
        <p:spPr>
          <a:xfrm>
            <a:off x="0" y="0"/>
            <a:ext cx="0" cy="0"/>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7BBE937-EC25-1640-A8E3-3897D97C7DC9}"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cxnSp>
        <p:nvCxnSpPr>
          <p:cNvPr id="5" name="Rechte verbindingslijn 4"/>
          <p:cNvCxnSpPr/>
          <p:nvPr/>
        </p:nvCxnSpPr>
        <p:spPr>
          <a:xfrm>
            <a:off x="771525" y="1345001"/>
            <a:ext cx="91694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cxnSp>
        <p:nvCxnSpPr>
          <p:cNvPr id="6" name="Rechte verbindingslijn 5"/>
          <p:cNvCxnSpPr/>
          <p:nvPr/>
        </p:nvCxnSpPr>
        <p:spPr>
          <a:xfrm>
            <a:off x="771525" y="6948189"/>
            <a:ext cx="87840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sp>
        <p:nvSpPr>
          <p:cNvPr id="8" name="Tekstvak 7"/>
          <p:cNvSpPr txBox="1"/>
          <p:nvPr/>
        </p:nvSpPr>
        <p:spPr>
          <a:xfrm>
            <a:off x="771524" y="6961808"/>
            <a:ext cx="8677251" cy="601041"/>
          </a:xfrm>
          <a:prstGeom prst="rect">
            <a:avLst/>
          </a:prstGeom>
          <a:noFill/>
        </p:spPr>
        <p:txBody>
          <a:bodyPr wrap="square" lIns="0" tIns="0" rIns="0" bIns="0" rtlCol="0" anchor="ctr" anchorCtr="0">
            <a:noAutofit/>
          </a:bodyPr>
          <a:lstStyle/>
          <a:p>
            <a:r>
              <a:rPr lang="nl-NL" sz="1000" b="1" dirty="0">
                <a:solidFill>
                  <a:srgbClr val="009BD5"/>
                </a:solidFill>
                <a:latin typeface="Verdana"/>
                <a:ea typeface="Verdana"/>
                <a:cs typeface="Verdana"/>
              </a:rPr>
              <a:t>Vraag: </a:t>
            </a:r>
            <a:r>
              <a:rPr lang="nl-NL" sz="1000" dirty="0">
                <a:latin typeface="Verdana"/>
                <a:ea typeface="Verdana"/>
                <a:cs typeface="Verdana"/>
              </a:rPr>
              <a:t>Hoe kijkt u naar de inbreng van leveranciers bij de ontwikkeling van de verschillende onderdelen van GEMMA? | 2018 n=126; 2016 n=227</a:t>
            </a:r>
          </a:p>
          <a:p>
            <a:r>
              <a:rPr lang="nl-NL" sz="1000" b="1" dirty="0">
                <a:solidFill>
                  <a:srgbClr val="009BD5"/>
                </a:solidFill>
                <a:latin typeface="Verdana"/>
                <a:ea typeface="Verdana"/>
                <a:cs typeface="Verdana"/>
              </a:rPr>
              <a:t>Vraag: </a:t>
            </a:r>
            <a:r>
              <a:rPr lang="nl-NL" sz="1000" dirty="0">
                <a:latin typeface="Verdana"/>
                <a:ea typeface="Verdana"/>
                <a:cs typeface="Verdana"/>
              </a:rPr>
              <a:t>Welke rol moeten Leveranciers volgens u hebben bij de doorontwikkeling van GEMMA? | n=126</a:t>
            </a:r>
          </a:p>
        </p:txBody>
      </p:sp>
      <p:sp>
        <p:nvSpPr>
          <p:cNvPr id="47" name="Rechthoek 46"/>
          <p:cNvSpPr/>
          <p:nvPr/>
        </p:nvSpPr>
        <p:spPr>
          <a:xfrm>
            <a:off x="1455887" y="385763"/>
            <a:ext cx="8485039" cy="738664"/>
          </a:xfrm>
          <a:prstGeom prst="rect">
            <a:avLst/>
          </a:prstGeom>
        </p:spPr>
        <p:txBody>
          <a:bodyPr wrap="square" lIns="0" tIns="0" rIns="0" bIns="0">
            <a:spAutoFit/>
          </a:bodyPr>
          <a:lstStyle/>
          <a:p>
            <a:pPr algn="r">
              <a:defRPr/>
            </a:pPr>
            <a:r>
              <a:rPr lang="nl-NL" sz="2000" b="1" dirty="0">
                <a:solidFill>
                  <a:srgbClr val="E2001A"/>
                </a:solidFill>
                <a:latin typeface="Verdana"/>
                <a:ea typeface="Verdana"/>
                <a:cs typeface="Verdana"/>
              </a:rPr>
              <a:t>Leveranciers vooral adviserende en reflecterende rol</a:t>
            </a:r>
          </a:p>
          <a:p>
            <a:pPr algn="r">
              <a:defRPr/>
            </a:pPr>
            <a:r>
              <a:rPr lang="nl-NL" sz="1400" dirty="0">
                <a:solidFill>
                  <a:srgbClr val="009BD5"/>
                </a:solidFill>
                <a:latin typeface="Verdana"/>
                <a:ea typeface="Verdana"/>
                <a:cs typeface="Verdana"/>
              </a:rPr>
              <a:t>Ongeveer 1 op de 3 geeft aan dat leveranciers voldoende inbreng hebben. Men is verder van mening dat leveranciers geen sturende of beslissende rol zouden moeten hebben.</a:t>
            </a:r>
          </a:p>
        </p:txBody>
      </p:sp>
      <p:sp>
        <p:nvSpPr>
          <p:cNvPr id="48" name="Rechthoek 47"/>
          <p:cNvSpPr/>
          <p:nvPr/>
        </p:nvSpPr>
        <p:spPr>
          <a:xfrm>
            <a:off x="782415" y="1477169"/>
            <a:ext cx="3553792" cy="184666"/>
          </a:xfrm>
          <a:prstGeom prst="rect">
            <a:avLst/>
          </a:prstGeom>
        </p:spPr>
        <p:txBody>
          <a:bodyPr wrap="square" lIns="0" tIns="0" rIns="0" bIns="0">
            <a:spAutoFit/>
          </a:bodyPr>
          <a:lstStyle/>
          <a:p>
            <a:pPr>
              <a:defRPr/>
            </a:pPr>
            <a:r>
              <a:rPr lang="nl-NL" sz="1200" b="1" dirty="0">
                <a:solidFill>
                  <a:srgbClr val="009BD5"/>
                </a:solidFill>
                <a:latin typeface="Verdana"/>
                <a:ea typeface="Verdana"/>
                <a:cs typeface="Verdana"/>
              </a:rPr>
              <a:t>Inbreng leveranciers</a:t>
            </a:r>
          </a:p>
        </p:txBody>
      </p:sp>
      <p:sp>
        <p:nvSpPr>
          <p:cNvPr id="13" name="Rechthoek 12"/>
          <p:cNvSpPr/>
          <p:nvPr/>
        </p:nvSpPr>
        <p:spPr>
          <a:xfrm>
            <a:off x="4336207" y="1477169"/>
            <a:ext cx="4561904" cy="184666"/>
          </a:xfrm>
          <a:prstGeom prst="rect">
            <a:avLst/>
          </a:prstGeom>
        </p:spPr>
        <p:txBody>
          <a:bodyPr wrap="square" lIns="0" tIns="0" rIns="0" bIns="0">
            <a:spAutoFit/>
          </a:bodyPr>
          <a:lstStyle/>
          <a:p>
            <a:pPr>
              <a:defRPr/>
            </a:pPr>
            <a:r>
              <a:rPr lang="nl-NL" sz="1200" b="1" dirty="0">
                <a:solidFill>
                  <a:srgbClr val="009BD5"/>
                </a:solidFill>
                <a:latin typeface="Verdana"/>
                <a:ea typeface="Verdana"/>
                <a:cs typeface="Verdana"/>
              </a:rPr>
              <a:t>Rol leveranciers doorontwikkeling GEMMA</a:t>
            </a:r>
          </a:p>
        </p:txBody>
      </p:sp>
      <p:sp>
        <p:nvSpPr>
          <p:cNvPr id="15" name="Afgeronde rechthoek 14"/>
          <p:cNvSpPr/>
          <p:nvPr/>
        </p:nvSpPr>
        <p:spPr>
          <a:xfrm>
            <a:off x="4336207" y="1792415"/>
            <a:ext cx="5604719" cy="3571598"/>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lvl="0"/>
            <a:r>
              <a:rPr lang="nl-NL" sz="1100" b="1" dirty="0">
                <a:solidFill>
                  <a:prstClr val="black"/>
                </a:solidFill>
              </a:rPr>
              <a:t>Meedenken en adviseren</a:t>
            </a:r>
          </a:p>
          <a:p>
            <a:pPr lvl="0"/>
            <a:endParaRPr lang="nl-NL" sz="500" dirty="0">
              <a:solidFill>
                <a:prstClr val="black"/>
              </a:solidFill>
            </a:endParaRPr>
          </a:p>
          <a:p>
            <a:pPr marL="171450" lvl="0" indent="-171450">
              <a:buFont typeface="Arial" panose="020B0604020202020204" pitchFamily="34" charset="0"/>
              <a:buChar char="•"/>
            </a:pPr>
            <a:r>
              <a:rPr lang="nl-NL" sz="1000" i="1" dirty="0">
                <a:solidFill>
                  <a:prstClr val="black"/>
                </a:solidFill>
              </a:rPr>
              <a:t>‘Slechts adviseren, </a:t>
            </a:r>
            <a:r>
              <a:rPr lang="nl-NL" sz="1000" b="1" i="1" dirty="0">
                <a:solidFill>
                  <a:prstClr val="black"/>
                </a:solidFill>
              </a:rPr>
              <a:t>niet meebeslissen</a:t>
            </a:r>
            <a:r>
              <a:rPr lang="nl-NL" sz="1000" i="1" dirty="0">
                <a:solidFill>
                  <a:prstClr val="black"/>
                </a:solidFill>
              </a:rPr>
              <a:t>.’</a:t>
            </a:r>
          </a:p>
          <a:p>
            <a:pPr marL="171450" lvl="0" indent="-171450">
              <a:buFont typeface="Arial" panose="020B0604020202020204" pitchFamily="34" charset="0"/>
              <a:buChar char="•"/>
            </a:pPr>
            <a:r>
              <a:rPr lang="nl-NL" sz="1000" i="1" dirty="0">
                <a:solidFill>
                  <a:prstClr val="black"/>
                </a:solidFill>
              </a:rPr>
              <a:t>‘Leveranciers moeten een adviserende rol hebben, om zo m</a:t>
            </a:r>
            <a:r>
              <a:rPr lang="nl-NL" sz="1000" b="1" i="1" dirty="0">
                <a:solidFill>
                  <a:prstClr val="black"/>
                </a:solidFill>
              </a:rPr>
              <a:t>ogelijkheden en onmogelijkheden in te kunnen brengen</a:t>
            </a:r>
            <a:r>
              <a:rPr lang="nl-NL" sz="1000" i="1" dirty="0">
                <a:solidFill>
                  <a:prstClr val="black"/>
                </a:solidFill>
              </a:rPr>
              <a:t>.’</a:t>
            </a:r>
          </a:p>
          <a:p>
            <a:pPr marL="171450" lvl="0" indent="-171450">
              <a:buFont typeface="Arial" panose="020B0604020202020204" pitchFamily="34" charset="0"/>
              <a:buChar char="•"/>
            </a:pPr>
            <a:r>
              <a:rPr lang="nl-NL" sz="1000" i="1" dirty="0">
                <a:solidFill>
                  <a:prstClr val="black"/>
                </a:solidFill>
              </a:rPr>
              <a:t>‘Zij kunnen een </a:t>
            </a:r>
            <a:r>
              <a:rPr lang="nl-NL" sz="1000" b="1" i="1" dirty="0">
                <a:solidFill>
                  <a:prstClr val="black"/>
                </a:solidFill>
              </a:rPr>
              <a:t>adviserende rol </a:t>
            </a:r>
            <a:r>
              <a:rPr lang="nl-NL" sz="1000" i="1" dirty="0">
                <a:solidFill>
                  <a:prstClr val="black"/>
                </a:solidFill>
              </a:rPr>
              <a:t>hebben, maar hierbij moet altijd rekening worden gehouden met het commerciële goed.’</a:t>
            </a:r>
          </a:p>
          <a:p>
            <a:pPr marL="171450" lvl="0" indent="-171450">
              <a:buFont typeface="Arial" panose="020B0604020202020204" pitchFamily="34" charset="0"/>
              <a:buChar char="•"/>
            </a:pPr>
            <a:r>
              <a:rPr lang="nl-NL" sz="1000" i="1" dirty="0">
                <a:solidFill>
                  <a:prstClr val="black"/>
                </a:solidFill>
              </a:rPr>
              <a:t>‘Uiteraard is het belangrijk om te weten of dingen technisch haalbaar zijn. </a:t>
            </a:r>
            <a:r>
              <a:rPr lang="nl-NL" sz="1000" b="1" i="1" dirty="0">
                <a:solidFill>
                  <a:prstClr val="black"/>
                </a:solidFill>
              </a:rPr>
              <a:t>Maar de rol moet kleiner</a:t>
            </a:r>
            <a:r>
              <a:rPr lang="nl-NL" sz="1000" i="1" dirty="0">
                <a:solidFill>
                  <a:prstClr val="black"/>
                </a:solidFill>
              </a:rPr>
              <a:t>. Anders wordt GEMMA teveel geschreven naar wat voor de huidige grote leveranciers het beste uitkomt.’</a:t>
            </a:r>
          </a:p>
          <a:p>
            <a:pPr marL="171450" lvl="0" indent="-171450">
              <a:buFont typeface="Arial" panose="020B0604020202020204" pitchFamily="34" charset="0"/>
              <a:buChar char="•"/>
            </a:pPr>
            <a:r>
              <a:rPr lang="nl-NL" sz="1000" i="1" dirty="0">
                <a:solidFill>
                  <a:prstClr val="black"/>
                </a:solidFill>
              </a:rPr>
              <a:t>‘</a:t>
            </a:r>
            <a:r>
              <a:rPr lang="nl-NL" sz="1000" b="1" i="1" dirty="0">
                <a:solidFill>
                  <a:prstClr val="black"/>
                </a:solidFill>
              </a:rPr>
              <a:t>Adviseur en sparringpartner</a:t>
            </a:r>
            <a:r>
              <a:rPr lang="nl-NL" sz="1000" i="1" dirty="0">
                <a:solidFill>
                  <a:prstClr val="black"/>
                </a:solidFill>
              </a:rPr>
              <a:t>.’</a:t>
            </a:r>
          </a:p>
          <a:p>
            <a:pPr marL="171450" lvl="0" indent="-171450">
              <a:buFont typeface="Arial" panose="020B0604020202020204" pitchFamily="34" charset="0"/>
              <a:buChar char="•"/>
            </a:pPr>
            <a:endParaRPr lang="nl-NL" sz="1000" dirty="0">
              <a:solidFill>
                <a:prstClr val="black"/>
              </a:solidFill>
            </a:endParaRPr>
          </a:p>
          <a:p>
            <a:pPr lvl="0"/>
            <a:r>
              <a:rPr lang="nl-NL" sz="1100" b="1" dirty="0">
                <a:solidFill>
                  <a:prstClr val="black"/>
                </a:solidFill>
              </a:rPr>
              <a:t>Reflecteren</a:t>
            </a:r>
          </a:p>
          <a:p>
            <a:pPr lvl="0"/>
            <a:endParaRPr lang="nl-NL" sz="500" b="1" dirty="0">
              <a:solidFill>
                <a:prstClr val="black"/>
              </a:solidFill>
            </a:endParaRPr>
          </a:p>
          <a:p>
            <a:pPr marL="171450" lvl="0" indent="-171450">
              <a:buFont typeface="Arial" panose="020B0604020202020204" pitchFamily="34" charset="0"/>
              <a:buChar char="•"/>
            </a:pPr>
            <a:r>
              <a:rPr lang="nl-NL" sz="1000" i="1" dirty="0">
                <a:solidFill>
                  <a:prstClr val="black"/>
                </a:solidFill>
              </a:rPr>
              <a:t>‘Toetsende rol op toepasbaarheid en actualiteit. </a:t>
            </a:r>
            <a:r>
              <a:rPr lang="nl-NL" sz="1000" b="1" i="1" dirty="0">
                <a:solidFill>
                  <a:prstClr val="black"/>
                </a:solidFill>
              </a:rPr>
              <a:t>Geen sturende rol</a:t>
            </a:r>
            <a:r>
              <a:rPr lang="nl-NL" sz="1000" i="1" dirty="0">
                <a:solidFill>
                  <a:prstClr val="black"/>
                </a:solidFill>
              </a:rPr>
              <a:t>.’</a:t>
            </a:r>
          </a:p>
          <a:p>
            <a:pPr marL="171450" lvl="0" indent="-171450">
              <a:buFont typeface="Arial" panose="020B0604020202020204" pitchFamily="34" charset="0"/>
              <a:buChar char="•"/>
            </a:pPr>
            <a:r>
              <a:rPr lang="nl-NL" sz="1000" i="1" dirty="0">
                <a:solidFill>
                  <a:prstClr val="black"/>
                </a:solidFill>
              </a:rPr>
              <a:t>‘GEMMA een architectuur voor en door gemeenten. Voor doorontwikkeling staan zij dan ook aan de lat. Leveranciers moeten hierop anticiperen. Het </a:t>
            </a:r>
            <a:r>
              <a:rPr lang="nl-NL" sz="1000" b="1" i="1" dirty="0">
                <a:solidFill>
                  <a:prstClr val="black"/>
                </a:solidFill>
              </a:rPr>
              <a:t>tijdig informeren van leveranciers en toetsen aan de markt </a:t>
            </a:r>
            <a:r>
              <a:rPr lang="nl-NL" sz="1000" i="1" dirty="0">
                <a:solidFill>
                  <a:prstClr val="black"/>
                </a:solidFill>
              </a:rPr>
              <a:t>is voor een praktische invulling wenselijk.’</a:t>
            </a:r>
          </a:p>
          <a:p>
            <a:pPr marL="171450" lvl="0" indent="-171450">
              <a:buFont typeface="Arial" panose="020B0604020202020204" pitchFamily="34" charset="0"/>
              <a:buChar char="•"/>
            </a:pPr>
            <a:r>
              <a:rPr lang="nl-NL" sz="1000" i="1" dirty="0">
                <a:solidFill>
                  <a:prstClr val="black"/>
                </a:solidFill>
              </a:rPr>
              <a:t>‘Leveranciers moeten </a:t>
            </a:r>
            <a:r>
              <a:rPr lang="nl-NL" sz="1000" b="1" i="1" dirty="0">
                <a:solidFill>
                  <a:prstClr val="black"/>
                </a:solidFill>
              </a:rPr>
              <a:t>toetsen op toepasbaarheid</a:t>
            </a:r>
            <a:r>
              <a:rPr lang="nl-NL" sz="1000" i="1" dirty="0">
                <a:solidFill>
                  <a:prstClr val="black"/>
                </a:solidFill>
              </a:rPr>
              <a:t>, maar zijn volgend, niet bepalend.’</a:t>
            </a:r>
          </a:p>
        </p:txBody>
      </p:sp>
      <p:sp>
        <p:nvSpPr>
          <p:cNvPr id="16" name="Rechthoek 15">
            <a:extLst>
              <a:ext uri="{FF2B5EF4-FFF2-40B4-BE49-F238E27FC236}">
                <a16:creationId xmlns:a16="http://schemas.microsoft.com/office/drawing/2014/main" id="{500EFB58-C9B4-422A-8C36-BE37F0C2161D}"/>
              </a:ext>
            </a:extLst>
          </p:cNvPr>
          <p:cNvSpPr/>
          <p:nvPr/>
        </p:nvSpPr>
        <p:spPr>
          <a:xfrm>
            <a:off x="735807" y="1909217"/>
            <a:ext cx="776724" cy="184666"/>
          </a:xfrm>
          <a:prstGeom prst="rect">
            <a:avLst/>
          </a:prstGeom>
        </p:spPr>
        <p:txBody>
          <a:bodyPr wrap="square" lIns="0" tIns="0" rIns="0" bIns="0">
            <a:spAutoFit/>
          </a:bodyPr>
          <a:lstStyle/>
          <a:p>
            <a:pPr algn="ctr">
              <a:defRPr/>
            </a:pPr>
            <a:r>
              <a:rPr lang="nl-NL" sz="1200" b="1" u="sng" dirty="0">
                <a:latin typeface="Verdana"/>
                <a:ea typeface="Verdana"/>
                <a:cs typeface="Verdana"/>
              </a:rPr>
              <a:t>2018</a:t>
            </a:r>
          </a:p>
        </p:txBody>
      </p:sp>
      <p:sp>
        <p:nvSpPr>
          <p:cNvPr id="17" name="Rechthoek 16">
            <a:extLst>
              <a:ext uri="{FF2B5EF4-FFF2-40B4-BE49-F238E27FC236}">
                <a16:creationId xmlns:a16="http://schemas.microsoft.com/office/drawing/2014/main" id="{DE5CE71C-ABCF-4B29-A163-5CD44A2A6637}"/>
              </a:ext>
            </a:extLst>
          </p:cNvPr>
          <p:cNvSpPr/>
          <p:nvPr/>
        </p:nvSpPr>
        <p:spPr>
          <a:xfrm>
            <a:off x="1739297" y="1909217"/>
            <a:ext cx="776724" cy="184666"/>
          </a:xfrm>
          <a:prstGeom prst="rect">
            <a:avLst/>
          </a:prstGeom>
        </p:spPr>
        <p:txBody>
          <a:bodyPr wrap="square" lIns="0" tIns="0" rIns="0" bIns="0">
            <a:spAutoFit/>
          </a:bodyPr>
          <a:lstStyle/>
          <a:p>
            <a:pPr algn="ctr">
              <a:defRPr/>
            </a:pPr>
            <a:r>
              <a:rPr lang="nl-NL" sz="1200" b="1" dirty="0">
                <a:latin typeface="Verdana"/>
                <a:ea typeface="Verdana"/>
                <a:cs typeface="Verdana"/>
              </a:rPr>
              <a:t>2016</a:t>
            </a:r>
          </a:p>
        </p:txBody>
      </p:sp>
      <p:sp>
        <p:nvSpPr>
          <p:cNvPr id="18" name="Afgeronde rechthoek 14">
            <a:extLst>
              <a:ext uri="{FF2B5EF4-FFF2-40B4-BE49-F238E27FC236}">
                <a16:creationId xmlns:a16="http://schemas.microsoft.com/office/drawing/2014/main" id="{B8140B21-34C7-4A0E-8BF2-0D9E31778C55}"/>
              </a:ext>
            </a:extLst>
          </p:cNvPr>
          <p:cNvSpPr/>
          <p:nvPr/>
        </p:nvSpPr>
        <p:spPr>
          <a:xfrm>
            <a:off x="4336207" y="5542746"/>
            <a:ext cx="5604719" cy="1226710"/>
          </a:xfrm>
          <a:prstGeom prst="roundRect">
            <a:avLst/>
          </a:prstGeom>
          <a:noFill/>
          <a:ln w="12700">
            <a:solidFill>
              <a:srgbClr val="BFBFB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nl-NL" sz="1000" dirty="0">
              <a:solidFill>
                <a:prstClr val="black"/>
              </a:solidFill>
            </a:endParaRPr>
          </a:p>
        </p:txBody>
      </p:sp>
      <p:sp>
        <p:nvSpPr>
          <p:cNvPr id="19" name="Tekstvak 18">
            <a:extLst>
              <a:ext uri="{FF2B5EF4-FFF2-40B4-BE49-F238E27FC236}">
                <a16:creationId xmlns:a16="http://schemas.microsoft.com/office/drawing/2014/main" id="{FFB7D298-47F1-4F8E-805E-FB7ECCF44AEE}"/>
              </a:ext>
            </a:extLst>
          </p:cNvPr>
          <p:cNvSpPr txBox="1"/>
          <p:nvPr/>
        </p:nvSpPr>
        <p:spPr>
          <a:xfrm>
            <a:off x="4406815" y="5625155"/>
            <a:ext cx="5604719" cy="1107996"/>
          </a:xfrm>
          <a:prstGeom prst="rect">
            <a:avLst/>
          </a:prstGeom>
          <a:noFill/>
        </p:spPr>
        <p:txBody>
          <a:bodyPr wrap="square" rtlCol="0">
            <a:spAutoFit/>
          </a:bodyPr>
          <a:lstStyle/>
          <a:p>
            <a:pPr lvl="0"/>
            <a:r>
              <a:rPr lang="nl-NL" sz="1100" b="1" dirty="0">
                <a:solidFill>
                  <a:prstClr val="black"/>
                </a:solidFill>
                <a:latin typeface="Verdana"/>
              </a:rPr>
              <a:t>Anders, namelijk:</a:t>
            </a:r>
          </a:p>
          <a:p>
            <a:pPr lvl="0"/>
            <a:endParaRPr lang="nl-NL" sz="500" dirty="0">
              <a:solidFill>
                <a:prstClr val="black"/>
              </a:solidFill>
              <a:latin typeface="Verdana"/>
              <a:ea typeface="+mn-ea"/>
              <a:cs typeface="+mn-cs"/>
            </a:endParaRPr>
          </a:p>
          <a:p>
            <a:pPr marL="171450" lvl="0" indent="-171450">
              <a:buFont typeface="Arial" panose="020B0604020202020204" pitchFamily="34" charset="0"/>
              <a:buChar char="•"/>
            </a:pPr>
            <a:r>
              <a:rPr lang="nl-NL" sz="1000" i="1" dirty="0">
                <a:solidFill>
                  <a:prstClr val="black"/>
                </a:solidFill>
                <a:latin typeface="Verdana"/>
                <a:ea typeface="+mn-ea"/>
                <a:cs typeface="+mn-cs"/>
              </a:rPr>
              <a:t>‘Kan ik niet beoordelen.’</a:t>
            </a:r>
          </a:p>
          <a:p>
            <a:pPr marL="171450" lvl="0" indent="-171450">
              <a:buFont typeface="Arial" panose="020B0604020202020204" pitchFamily="34" charset="0"/>
              <a:buChar char="•"/>
            </a:pPr>
            <a:r>
              <a:rPr lang="nl-NL" sz="1000" i="1" dirty="0">
                <a:solidFill>
                  <a:prstClr val="black"/>
                </a:solidFill>
                <a:latin typeface="Verdana"/>
                <a:ea typeface="+mn-ea"/>
                <a:cs typeface="+mn-cs"/>
              </a:rPr>
              <a:t>‘Hier heb ik onvoldoende beeld van.’</a:t>
            </a:r>
          </a:p>
          <a:p>
            <a:pPr marL="171450" lvl="0" indent="-171450">
              <a:buFont typeface="Arial" panose="020B0604020202020204" pitchFamily="34" charset="0"/>
              <a:buChar char="•"/>
            </a:pPr>
            <a:r>
              <a:rPr lang="nl-NL" sz="1000" i="1" dirty="0">
                <a:solidFill>
                  <a:prstClr val="black"/>
                </a:solidFill>
                <a:latin typeface="Verdana"/>
                <a:ea typeface="+mn-ea"/>
                <a:cs typeface="+mn-cs"/>
              </a:rPr>
              <a:t>‘Ze zouden meer met hun inbreng moeten doen. Gaan voor het business belang i.p.v. eigen belang.’</a:t>
            </a:r>
          </a:p>
          <a:p>
            <a:pPr marL="171450" lvl="0" indent="-171450">
              <a:buFont typeface="Arial" panose="020B0604020202020204" pitchFamily="34" charset="0"/>
              <a:buChar char="•"/>
            </a:pPr>
            <a:r>
              <a:rPr lang="nl-NL" sz="1000" i="1" dirty="0">
                <a:solidFill>
                  <a:prstClr val="black"/>
                </a:solidFill>
                <a:latin typeface="Verdana"/>
                <a:ea typeface="+mn-ea"/>
                <a:cs typeface="+mn-cs"/>
              </a:rPr>
              <a:t>‘Ik weet niet wat hun huidige inbreng is.’</a:t>
            </a:r>
          </a:p>
        </p:txBody>
      </p:sp>
    </p:spTree>
    <p:extLst>
      <p:ext uri="{BB962C8B-B14F-4D97-AF65-F5344CB8AC3E}">
        <p14:creationId xmlns:p14="http://schemas.microsoft.com/office/powerpoint/2010/main" val="275838766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1"/>
          </p:nvPr>
        </p:nvSpPr>
        <p:spPr/>
        <p:txBody>
          <a:bodyPr/>
          <a:lstStyle/>
          <a:p>
            <a:pPr>
              <a:defRPr/>
            </a:pPr>
            <a:fld id="{EFBB089C-3EC7-E142-A0CA-E2985DC170D8}" type="slidenum">
              <a:rPr lang="pl-PL"/>
              <a:pPr>
                <a:defRPr/>
              </a:pPr>
              <a:t>2</a:t>
            </a:fld>
            <a:endParaRPr lang="pl-PL"/>
          </a:p>
        </p:txBody>
      </p:sp>
      <p:sp>
        <p:nvSpPr>
          <p:cNvPr id="3" name="Titel 2"/>
          <p:cNvSpPr>
            <a:spLocks noGrp="1"/>
          </p:cNvSpPr>
          <p:nvPr>
            <p:ph type="title"/>
          </p:nvPr>
        </p:nvSpPr>
        <p:spPr/>
        <p:txBody>
          <a:bodyPr/>
          <a:lstStyle/>
          <a:p>
            <a:r>
              <a:rPr lang="nl-NL" dirty="0"/>
              <a:t>Inhoud</a:t>
            </a:r>
          </a:p>
        </p:txBody>
      </p:sp>
      <p:sp>
        <p:nvSpPr>
          <p:cNvPr id="4" name="Tijdelijke aanduiding voor dianummer 1"/>
          <p:cNvSpPr txBox="1">
            <a:spLocks/>
          </p:cNvSpPr>
          <p:nvPr/>
        </p:nvSpPr>
        <p:spPr>
          <a:xfrm>
            <a:off x="9909175" y="7010400"/>
            <a:ext cx="546100" cy="403225"/>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FBB089C-3EC7-E142-A0CA-E2985DC170D8}"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sp>
        <p:nvSpPr>
          <p:cNvPr id="5" name="Tijdelijke aanduiding voor dianummer 1"/>
          <p:cNvSpPr txBox="1">
            <a:spLocks/>
          </p:cNvSpPr>
          <p:nvPr/>
        </p:nvSpPr>
        <p:spPr>
          <a:xfrm>
            <a:off x="0" y="0"/>
            <a:ext cx="0" cy="0"/>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7BBE937-EC25-1640-A8E3-3897D97C7DC9}"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sp>
        <p:nvSpPr>
          <p:cNvPr id="7" name="Tekstvak 6"/>
          <p:cNvSpPr txBox="1"/>
          <p:nvPr/>
        </p:nvSpPr>
        <p:spPr>
          <a:xfrm>
            <a:off x="3248388" y="1890000"/>
            <a:ext cx="360000" cy="360000"/>
          </a:xfrm>
          <a:prstGeom prst="rect">
            <a:avLst/>
          </a:prstGeom>
          <a:solidFill>
            <a:srgbClr val="E2001A"/>
          </a:solidFill>
        </p:spPr>
        <p:txBody>
          <a:bodyPr wrap="square" lIns="0" tIns="0" rIns="0" bIns="0" rtlCol="0" anchor="ctr" anchorCtr="0">
            <a:noAutofit/>
          </a:bodyPr>
          <a:lstStyle/>
          <a:p>
            <a:pPr algn="ctr">
              <a:spcBef>
                <a:spcPts val="0"/>
              </a:spcBef>
            </a:pPr>
            <a:r>
              <a:rPr lang="nl-NL" sz="1400" b="1">
                <a:solidFill>
                  <a:schemeClr val="bg1"/>
                </a:solidFill>
                <a:latin typeface="Verdana"/>
                <a:ea typeface="Verdana"/>
                <a:cs typeface="Verdana"/>
              </a:rPr>
              <a:t>1</a:t>
            </a:r>
          </a:p>
        </p:txBody>
      </p:sp>
      <p:sp>
        <p:nvSpPr>
          <p:cNvPr id="8" name="Tekstvak 7"/>
          <p:cNvSpPr txBox="1"/>
          <p:nvPr/>
        </p:nvSpPr>
        <p:spPr>
          <a:xfrm>
            <a:off x="3944938" y="1890000"/>
            <a:ext cx="5995987" cy="270415"/>
          </a:xfrm>
          <a:prstGeom prst="rect">
            <a:avLst/>
          </a:prstGeom>
          <a:noFill/>
        </p:spPr>
        <p:txBody>
          <a:bodyPr wrap="square" lIns="0" tIns="90000" rIns="0" bIns="0" rtlCol="0" anchor="t" anchorCtr="0">
            <a:spAutoFit/>
          </a:bodyPr>
          <a:lstStyle/>
          <a:p>
            <a:pPr>
              <a:lnSpc>
                <a:spcPts val="1417"/>
              </a:lnSpc>
            </a:pPr>
            <a:r>
              <a:rPr lang="nl-NL" sz="1600" dirty="0">
                <a:latin typeface="Verdana"/>
                <a:ea typeface="Verdana"/>
                <a:cs typeface="Verdana"/>
              </a:rPr>
              <a:t>Achtergrond &amp; onderzoek 		</a:t>
            </a:r>
            <a:r>
              <a:rPr lang="nl-NL" sz="1600" b="1" dirty="0">
                <a:latin typeface="Verdana"/>
                <a:ea typeface="Verdana"/>
                <a:cs typeface="Verdana"/>
              </a:rPr>
              <a:t>3</a:t>
            </a:r>
          </a:p>
        </p:txBody>
      </p:sp>
      <p:cxnSp>
        <p:nvCxnSpPr>
          <p:cNvPr id="18" name="Rechte verbindingslijn 17"/>
          <p:cNvCxnSpPr/>
          <p:nvPr/>
        </p:nvCxnSpPr>
        <p:spPr>
          <a:xfrm>
            <a:off x="771525" y="1800225"/>
            <a:ext cx="91694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sp>
        <p:nvSpPr>
          <p:cNvPr id="38" name="Tekstvak 37"/>
          <p:cNvSpPr txBox="1"/>
          <p:nvPr/>
        </p:nvSpPr>
        <p:spPr>
          <a:xfrm>
            <a:off x="3248388" y="2430000"/>
            <a:ext cx="360000" cy="360000"/>
          </a:xfrm>
          <a:prstGeom prst="rect">
            <a:avLst/>
          </a:prstGeom>
          <a:solidFill>
            <a:srgbClr val="009BD5"/>
          </a:solidFill>
        </p:spPr>
        <p:txBody>
          <a:bodyPr wrap="square" lIns="0" tIns="0" rIns="0" bIns="0" rtlCol="0" anchor="ctr" anchorCtr="0">
            <a:noAutofit/>
          </a:bodyPr>
          <a:lstStyle/>
          <a:p>
            <a:pPr algn="ctr">
              <a:spcBef>
                <a:spcPts val="0"/>
              </a:spcBef>
            </a:pPr>
            <a:r>
              <a:rPr lang="nl-NL" sz="1400" b="1">
                <a:solidFill>
                  <a:schemeClr val="bg1"/>
                </a:solidFill>
                <a:latin typeface="Verdana"/>
                <a:ea typeface="Verdana"/>
                <a:cs typeface="Verdana"/>
              </a:rPr>
              <a:t>2</a:t>
            </a:r>
          </a:p>
        </p:txBody>
      </p:sp>
      <p:sp>
        <p:nvSpPr>
          <p:cNvPr id="39" name="Tekstvak 38"/>
          <p:cNvSpPr txBox="1"/>
          <p:nvPr/>
        </p:nvSpPr>
        <p:spPr>
          <a:xfrm>
            <a:off x="3944938" y="2430000"/>
            <a:ext cx="5995987" cy="270415"/>
          </a:xfrm>
          <a:prstGeom prst="rect">
            <a:avLst/>
          </a:prstGeom>
          <a:noFill/>
        </p:spPr>
        <p:txBody>
          <a:bodyPr wrap="square" lIns="0" tIns="90000" rIns="0" bIns="0" rtlCol="0" anchor="t" anchorCtr="0">
            <a:spAutoFit/>
          </a:bodyPr>
          <a:lstStyle/>
          <a:p>
            <a:pPr>
              <a:lnSpc>
                <a:spcPts val="1417"/>
              </a:lnSpc>
            </a:pPr>
            <a:r>
              <a:rPr lang="nl-NL" sz="1600" dirty="0">
                <a:latin typeface="Verdana"/>
                <a:ea typeface="Verdana"/>
                <a:cs typeface="Verdana"/>
              </a:rPr>
              <a:t>Conclusies &amp; aanbevelingen  	</a:t>
            </a:r>
            <a:r>
              <a:rPr lang="nl-NL" sz="1600" b="1" dirty="0">
                <a:latin typeface="Verdana"/>
                <a:ea typeface="Verdana"/>
                <a:cs typeface="Verdana"/>
              </a:rPr>
              <a:t>5</a:t>
            </a:r>
          </a:p>
        </p:txBody>
      </p:sp>
      <p:sp>
        <p:nvSpPr>
          <p:cNvPr id="41" name="Tekstvak 40"/>
          <p:cNvSpPr txBox="1"/>
          <p:nvPr/>
        </p:nvSpPr>
        <p:spPr>
          <a:xfrm>
            <a:off x="3248388" y="2969775"/>
            <a:ext cx="360000" cy="360000"/>
          </a:xfrm>
          <a:prstGeom prst="rect">
            <a:avLst/>
          </a:prstGeom>
          <a:solidFill>
            <a:srgbClr val="E2001A"/>
          </a:solidFill>
        </p:spPr>
        <p:txBody>
          <a:bodyPr wrap="square" lIns="0" tIns="0" rIns="0" bIns="0" rtlCol="0" anchor="ctr" anchorCtr="0">
            <a:noAutofit/>
          </a:bodyPr>
          <a:lstStyle/>
          <a:p>
            <a:pPr algn="ctr">
              <a:spcBef>
                <a:spcPts val="0"/>
              </a:spcBef>
            </a:pPr>
            <a:r>
              <a:rPr lang="nl-NL" sz="1400" b="1" dirty="0">
                <a:solidFill>
                  <a:schemeClr val="bg1"/>
                </a:solidFill>
                <a:latin typeface="Verdana"/>
                <a:ea typeface="Verdana"/>
                <a:cs typeface="Verdana"/>
              </a:rPr>
              <a:t>3</a:t>
            </a:r>
          </a:p>
        </p:txBody>
      </p:sp>
      <p:sp>
        <p:nvSpPr>
          <p:cNvPr id="42" name="Tekstvak 41"/>
          <p:cNvSpPr txBox="1"/>
          <p:nvPr/>
        </p:nvSpPr>
        <p:spPr>
          <a:xfrm>
            <a:off x="3944938" y="2969775"/>
            <a:ext cx="5995987" cy="270415"/>
          </a:xfrm>
          <a:prstGeom prst="rect">
            <a:avLst/>
          </a:prstGeom>
          <a:noFill/>
        </p:spPr>
        <p:txBody>
          <a:bodyPr wrap="square" lIns="0" tIns="90000" rIns="0" bIns="0" rtlCol="0" anchor="t" anchorCtr="0">
            <a:spAutoFit/>
          </a:bodyPr>
          <a:lstStyle/>
          <a:p>
            <a:pPr>
              <a:lnSpc>
                <a:spcPts val="1417"/>
              </a:lnSpc>
            </a:pPr>
            <a:r>
              <a:rPr lang="nl-NL" sz="1600" dirty="0">
                <a:latin typeface="Verdana"/>
                <a:ea typeface="Verdana"/>
                <a:cs typeface="Verdana"/>
              </a:rPr>
              <a:t>Resultaten 			</a:t>
            </a:r>
            <a:r>
              <a:rPr lang="nl-NL" sz="1600" b="1" dirty="0">
                <a:latin typeface="Verdana"/>
                <a:ea typeface="Verdana"/>
                <a:cs typeface="Verdana"/>
              </a:rPr>
              <a:t>7</a:t>
            </a:r>
          </a:p>
        </p:txBody>
      </p:sp>
      <p:sp>
        <p:nvSpPr>
          <p:cNvPr id="45" name="Tekstvak 44"/>
          <p:cNvSpPr txBox="1"/>
          <p:nvPr/>
        </p:nvSpPr>
        <p:spPr>
          <a:xfrm>
            <a:off x="3248388" y="3509775"/>
            <a:ext cx="360000" cy="360000"/>
          </a:xfrm>
          <a:prstGeom prst="rect">
            <a:avLst/>
          </a:prstGeom>
          <a:solidFill>
            <a:srgbClr val="009BD5"/>
          </a:solidFill>
        </p:spPr>
        <p:txBody>
          <a:bodyPr wrap="square" lIns="0" tIns="0" rIns="0" bIns="0" rtlCol="0" anchor="ctr" anchorCtr="0">
            <a:noAutofit/>
          </a:bodyPr>
          <a:lstStyle/>
          <a:p>
            <a:pPr algn="ctr">
              <a:spcBef>
                <a:spcPts val="0"/>
              </a:spcBef>
            </a:pPr>
            <a:r>
              <a:rPr lang="nl-NL" sz="1400" b="1" dirty="0">
                <a:solidFill>
                  <a:schemeClr val="bg1"/>
                </a:solidFill>
                <a:latin typeface="Verdana"/>
                <a:ea typeface="Verdana"/>
                <a:cs typeface="Verdana"/>
              </a:rPr>
              <a:t>4</a:t>
            </a:r>
          </a:p>
        </p:txBody>
      </p:sp>
      <p:sp>
        <p:nvSpPr>
          <p:cNvPr id="46" name="Tekstvak 45"/>
          <p:cNvSpPr txBox="1"/>
          <p:nvPr/>
        </p:nvSpPr>
        <p:spPr>
          <a:xfrm>
            <a:off x="3944938" y="3509775"/>
            <a:ext cx="5995987" cy="270415"/>
          </a:xfrm>
          <a:prstGeom prst="rect">
            <a:avLst/>
          </a:prstGeom>
          <a:noFill/>
        </p:spPr>
        <p:txBody>
          <a:bodyPr wrap="square" lIns="0" tIns="90000" rIns="0" bIns="0" rtlCol="0" anchor="t" anchorCtr="0">
            <a:spAutoFit/>
          </a:bodyPr>
          <a:lstStyle/>
          <a:p>
            <a:pPr>
              <a:lnSpc>
                <a:spcPts val="1417"/>
              </a:lnSpc>
            </a:pPr>
            <a:r>
              <a:rPr lang="nl-NL" sz="1600" dirty="0">
                <a:latin typeface="Verdana"/>
                <a:ea typeface="Verdana"/>
                <a:cs typeface="Verdana"/>
              </a:rPr>
              <a:t>Contact				</a:t>
            </a:r>
            <a:r>
              <a:rPr lang="nl-NL" sz="1600" b="1" dirty="0">
                <a:latin typeface="Verdana"/>
                <a:ea typeface="Verdana"/>
                <a:cs typeface="Verdana"/>
              </a:rPr>
              <a:t>20</a:t>
            </a:r>
          </a:p>
        </p:txBody>
      </p:sp>
      <p:cxnSp>
        <p:nvCxnSpPr>
          <p:cNvPr id="47" name="Rechte verbindingslijn 46"/>
          <p:cNvCxnSpPr/>
          <p:nvPr/>
        </p:nvCxnSpPr>
        <p:spPr>
          <a:xfrm>
            <a:off x="771525" y="3945061"/>
            <a:ext cx="9151938"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1"/>
          </p:nvPr>
        </p:nvSpPr>
        <p:spPr/>
        <p:txBody>
          <a:bodyPr/>
          <a:lstStyle/>
          <a:p>
            <a:pPr>
              <a:defRPr/>
            </a:pPr>
            <a:fld id="{EFBB089C-3EC7-E142-A0CA-E2985DC170D8}" type="slidenum">
              <a:rPr lang="pl-PL"/>
              <a:pPr>
                <a:defRPr/>
              </a:pPr>
              <a:t>20</a:t>
            </a:fld>
            <a:endParaRPr lang="pl-PL" dirty="0"/>
          </a:p>
        </p:txBody>
      </p:sp>
      <p:sp>
        <p:nvSpPr>
          <p:cNvPr id="3" name="Tijdelijke aanduiding voor dianummer 1"/>
          <p:cNvSpPr txBox="1">
            <a:spLocks/>
          </p:cNvSpPr>
          <p:nvPr/>
        </p:nvSpPr>
        <p:spPr>
          <a:xfrm>
            <a:off x="0" y="0"/>
            <a:ext cx="0" cy="0"/>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7BBE937-EC25-1640-A8E3-3897D97C7DC9}"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cxnSp>
        <p:nvCxnSpPr>
          <p:cNvPr id="5" name="Rechte verbindingslijn 4"/>
          <p:cNvCxnSpPr/>
          <p:nvPr/>
        </p:nvCxnSpPr>
        <p:spPr>
          <a:xfrm>
            <a:off x="771525" y="1345001"/>
            <a:ext cx="91694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cxnSp>
        <p:nvCxnSpPr>
          <p:cNvPr id="6" name="Rechte verbindingslijn 5"/>
          <p:cNvCxnSpPr/>
          <p:nvPr/>
        </p:nvCxnSpPr>
        <p:spPr>
          <a:xfrm>
            <a:off x="771525" y="6733753"/>
            <a:ext cx="87840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sp>
        <p:nvSpPr>
          <p:cNvPr id="8" name="Tekstvak 7"/>
          <p:cNvSpPr txBox="1"/>
          <p:nvPr/>
        </p:nvSpPr>
        <p:spPr>
          <a:xfrm>
            <a:off x="771524" y="6805761"/>
            <a:ext cx="8677251" cy="600373"/>
          </a:xfrm>
          <a:prstGeom prst="rect">
            <a:avLst/>
          </a:prstGeom>
          <a:noFill/>
        </p:spPr>
        <p:txBody>
          <a:bodyPr wrap="square" lIns="0" tIns="0" rIns="0" bIns="0" rtlCol="0" anchor="ctr" anchorCtr="0">
            <a:noAutofit/>
          </a:bodyPr>
          <a:lstStyle/>
          <a:p>
            <a:r>
              <a:rPr lang="nl-NL" sz="1000" b="1" dirty="0">
                <a:solidFill>
                  <a:srgbClr val="009BD5"/>
                </a:solidFill>
                <a:latin typeface="Verdana"/>
                <a:ea typeface="Verdana"/>
                <a:cs typeface="Verdana"/>
              </a:rPr>
              <a:t>Vraag: </a:t>
            </a:r>
            <a:r>
              <a:rPr lang="nl-NL" sz="1000" dirty="0">
                <a:latin typeface="Verdana"/>
                <a:ea typeface="Verdana"/>
                <a:cs typeface="Verdana"/>
              </a:rPr>
              <a:t>Op welke manier draagt u bij aan de doorontwikkeling van GEMMA (bijvoorbeeld door meelezen, co-creatie, etc.)? | n=126</a:t>
            </a:r>
          </a:p>
          <a:p>
            <a:r>
              <a:rPr lang="nl-NL" sz="1000" b="1" dirty="0">
                <a:solidFill>
                  <a:srgbClr val="009BD5"/>
                </a:solidFill>
                <a:latin typeface="Verdana"/>
                <a:ea typeface="Verdana"/>
                <a:cs typeface="Verdana"/>
              </a:rPr>
              <a:t>Vraag: </a:t>
            </a:r>
            <a:r>
              <a:rPr lang="nl-NL" sz="1000" dirty="0">
                <a:latin typeface="Verdana"/>
                <a:ea typeface="Verdana"/>
                <a:cs typeface="Verdana"/>
              </a:rPr>
              <a:t>Welke rol zou u willen u spelen in de doorontwikkeling van GEMMA? | n=126</a:t>
            </a:r>
          </a:p>
          <a:p>
            <a:r>
              <a:rPr lang="nl-NL" sz="1000" b="1" dirty="0">
                <a:solidFill>
                  <a:srgbClr val="009BD5"/>
                </a:solidFill>
                <a:latin typeface="Verdana"/>
                <a:ea typeface="Verdana"/>
                <a:cs typeface="Verdana"/>
              </a:rPr>
              <a:t>Vraag: </a:t>
            </a:r>
            <a:r>
              <a:rPr lang="nl-NL" sz="1000" dirty="0">
                <a:latin typeface="Verdana"/>
                <a:ea typeface="Verdana"/>
                <a:cs typeface="Verdana"/>
              </a:rPr>
              <a:t>Welke rol wilt u dat VNG Realisatie neemt in de doorontwikkeling van GEMMA? (bijvoorbeeld: penvoerder, ontwikkelaar, belangenbehartiger voor gemeenten, etc.) | n=126</a:t>
            </a:r>
          </a:p>
        </p:txBody>
      </p:sp>
      <p:sp>
        <p:nvSpPr>
          <p:cNvPr id="47" name="Rechthoek 46"/>
          <p:cNvSpPr/>
          <p:nvPr/>
        </p:nvSpPr>
        <p:spPr>
          <a:xfrm>
            <a:off x="1023839" y="385763"/>
            <a:ext cx="8917087" cy="723275"/>
          </a:xfrm>
          <a:prstGeom prst="rect">
            <a:avLst/>
          </a:prstGeom>
        </p:spPr>
        <p:txBody>
          <a:bodyPr wrap="square" lIns="0" tIns="0" rIns="0" bIns="0">
            <a:spAutoFit/>
          </a:bodyPr>
          <a:lstStyle/>
          <a:p>
            <a:pPr algn="r">
              <a:defRPr/>
            </a:pPr>
            <a:r>
              <a:rPr lang="nl-NL" sz="1900" b="1" dirty="0">
                <a:solidFill>
                  <a:srgbClr val="E2001A"/>
                </a:solidFill>
                <a:latin typeface="Verdana"/>
                <a:ea typeface="Verdana"/>
                <a:cs typeface="Verdana"/>
              </a:rPr>
              <a:t>Eigen bijdrage vooral door meelezen, co-creatie en werkgroepen</a:t>
            </a:r>
          </a:p>
          <a:p>
            <a:pPr algn="r">
              <a:defRPr/>
            </a:pPr>
            <a:r>
              <a:rPr lang="nl-NL" sz="1400" dirty="0">
                <a:solidFill>
                  <a:srgbClr val="009BD5"/>
                </a:solidFill>
                <a:latin typeface="Verdana"/>
                <a:ea typeface="Verdana"/>
                <a:cs typeface="Verdana"/>
              </a:rPr>
              <a:t>Ruim een kwart geeft aan geen bijdrage te leveren aan doorontwikkeling en geeft aan geen rol te kunnen/willen spelen. Van VNG Realisatie is vooral de rol als belangenbehartiger gewenst.</a:t>
            </a:r>
          </a:p>
        </p:txBody>
      </p:sp>
      <p:sp>
        <p:nvSpPr>
          <p:cNvPr id="48" name="Rechthoek 47"/>
          <p:cNvSpPr/>
          <p:nvPr/>
        </p:nvSpPr>
        <p:spPr>
          <a:xfrm>
            <a:off x="3832151" y="1477169"/>
            <a:ext cx="4561904" cy="184666"/>
          </a:xfrm>
          <a:prstGeom prst="rect">
            <a:avLst/>
          </a:prstGeom>
        </p:spPr>
        <p:txBody>
          <a:bodyPr wrap="square" lIns="0" tIns="0" rIns="0" bIns="0">
            <a:spAutoFit/>
          </a:bodyPr>
          <a:lstStyle/>
          <a:p>
            <a:pPr>
              <a:defRPr/>
            </a:pPr>
            <a:r>
              <a:rPr lang="nl-NL" sz="1200" b="1" dirty="0">
                <a:solidFill>
                  <a:srgbClr val="009BD5"/>
                </a:solidFill>
                <a:latin typeface="Verdana"/>
                <a:ea typeface="Verdana"/>
                <a:cs typeface="Verdana"/>
              </a:rPr>
              <a:t>Gewenste eigen bijdrage</a:t>
            </a:r>
          </a:p>
        </p:txBody>
      </p:sp>
      <p:sp>
        <p:nvSpPr>
          <p:cNvPr id="10" name="Rechthoek 9"/>
          <p:cNvSpPr/>
          <p:nvPr/>
        </p:nvSpPr>
        <p:spPr>
          <a:xfrm>
            <a:off x="458665" y="1477169"/>
            <a:ext cx="4561904" cy="184666"/>
          </a:xfrm>
          <a:prstGeom prst="rect">
            <a:avLst/>
          </a:prstGeom>
        </p:spPr>
        <p:txBody>
          <a:bodyPr wrap="square" lIns="0" tIns="0" rIns="0" bIns="0">
            <a:spAutoFit/>
          </a:bodyPr>
          <a:lstStyle/>
          <a:p>
            <a:pPr>
              <a:defRPr/>
            </a:pPr>
            <a:r>
              <a:rPr lang="nl-NL" sz="1200" b="1" dirty="0">
                <a:solidFill>
                  <a:srgbClr val="009BD5"/>
                </a:solidFill>
                <a:latin typeface="Verdana"/>
                <a:ea typeface="Verdana"/>
                <a:cs typeface="Verdana"/>
              </a:rPr>
              <a:t>Eigen bijdrage doorontwikkeling</a:t>
            </a:r>
          </a:p>
        </p:txBody>
      </p:sp>
      <p:sp>
        <p:nvSpPr>
          <p:cNvPr id="11" name="Afgeronde rechthoek 10"/>
          <p:cNvSpPr/>
          <p:nvPr/>
        </p:nvSpPr>
        <p:spPr>
          <a:xfrm>
            <a:off x="3832151" y="1934456"/>
            <a:ext cx="3024336" cy="4667588"/>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lvl="0" indent="-171450">
              <a:buFont typeface="Arial" panose="020B0604020202020204" pitchFamily="34" charset="0"/>
              <a:buChar char="•"/>
            </a:pPr>
            <a:r>
              <a:rPr lang="nl-NL" sz="1000" dirty="0">
                <a:solidFill>
                  <a:schemeClr val="tx1"/>
                </a:solidFill>
              </a:rPr>
              <a:t>‘</a:t>
            </a:r>
            <a:r>
              <a:rPr lang="nl-NL" sz="1000" b="1" dirty="0">
                <a:solidFill>
                  <a:schemeClr val="tx1"/>
                </a:solidFill>
              </a:rPr>
              <a:t>Participeren, meedenken</a:t>
            </a:r>
            <a:r>
              <a:rPr lang="nl-NL" sz="1000" dirty="0">
                <a:solidFill>
                  <a:schemeClr val="tx1"/>
                </a:solidFill>
              </a:rPr>
              <a:t>. Maar blijft lastig tijd en energie daar voor vrij te maken. Kennis en kunde ontbreekt bij gemeente om gelijkwaardig deel te kunnen nemen.’</a:t>
            </a:r>
          </a:p>
          <a:p>
            <a:pPr marL="171450" lvl="0" indent="-171450">
              <a:buFont typeface="Arial" panose="020B0604020202020204" pitchFamily="34" charset="0"/>
              <a:buChar char="•"/>
            </a:pPr>
            <a:r>
              <a:rPr lang="nl-NL" sz="1000" dirty="0">
                <a:solidFill>
                  <a:schemeClr val="tx1"/>
                </a:solidFill>
              </a:rPr>
              <a:t>‘</a:t>
            </a:r>
            <a:r>
              <a:rPr lang="nl-NL" sz="1000" b="1" dirty="0">
                <a:solidFill>
                  <a:schemeClr val="tx1"/>
                </a:solidFill>
              </a:rPr>
              <a:t>Actief blijven in werkgroepen</a:t>
            </a:r>
            <a:r>
              <a:rPr lang="nl-NL" sz="1000" dirty="0">
                <a:solidFill>
                  <a:schemeClr val="tx1"/>
                </a:solidFill>
              </a:rPr>
              <a:t>. Meedenken.’</a:t>
            </a:r>
          </a:p>
          <a:p>
            <a:pPr marL="171450" lvl="0" indent="-171450">
              <a:buFont typeface="Arial" panose="020B0604020202020204" pitchFamily="34" charset="0"/>
              <a:buChar char="•"/>
            </a:pPr>
            <a:r>
              <a:rPr lang="nl-NL" sz="1000" dirty="0">
                <a:solidFill>
                  <a:prstClr val="black"/>
                </a:solidFill>
              </a:rPr>
              <a:t>‘Ik wil het </a:t>
            </a:r>
            <a:r>
              <a:rPr lang="nl-NL" sz="1000" b="1" dirty="0">
                <a:solidFill>
                  <a:prstClr val="black"/>
                </a:solidFill>
              </a:rPr>
              <a:t>vooral kunnen gebruiken</a:t>
            </a:r>
            <a:r>
              <a:rPr lang="nl-NL" sz="1000" dirty="0">
                <a:solidFill>
                  <a:prstClr val="black"/>
                </a:solidFill>
              </a:rPr>
              <a:t>, ik zie geen rol voor doorontwikkeling.’</a:t>
            </a:r>
          </a:p>
          <a:p>
            <a:pPr marL="171450" lvl="0" indent="-171450">
              <a:buFont typeface="Arial" panose="020B0604020202020204" pitchFamily="34" charset="0"/>
              <a:buChar char="•"/>
            </a:pPr>
            <a:r>
              <a:rPr lang="nl-NL" sz="1000" dirty="0">
                <a:solidFill>
                  <a:prstClr val="black"/>
                </a:solidFill>
              </a:rPr>
              <a:t>‘</a:t>
            </a:r>
            <a:r>
              <a:rPr lang="nl-NL" sz="1000" b="1" dirty="0">
                <a:solidFill>
                  <a:prstClr val="black"/>
                </a:solidFill>
              </a:rPr>
              <a:t>Meedenken over de toekomst</a:t>
            </a:r>
            <a:r>
              <a:rPr lang="nl-NL" sz="1000" dirty="0">
                <a:solidFill>
                  <a:prstClr val="black"/>
                </a:solidFill>
              </a:rPr>
              <a:t>, wat is nodig, welke kant op, wat moet eerst, wat kan later, wat niet meer, samenhang.’</a:t>
            </a:r>
          </a:p>
          <a:p>
            <a:pPr marL="171450" lvl="0" indent="-171450">
              <a:buFont typeface="Arial" panose="020B0604020202020204" pitchFamily="34" charset="0"/>
              <a:buChar char="•"/>
            </a:pPr>
            <a:r>
              <a:rPr lang="nl-NL" sz="1000" dirty="0">
                <a:solidFill>
                  <a:prstClr val="black"/>
                </a:solidFill>
              </a:rPr>
              <a:t>‘Een gebruiker. </a:t>
            </a:r>
            <a:r>
              <a:rPr lang="nl-NL" sz="1000" b="1" dirty="0">
                <a:solidFill>
                  <a:prstClr val="black"/>
                </a:solidFill>
              </a:rPr>
              <a:t>Opdoen van kennis, inzichten en voorbeelden</a:t>
            </a:r>
            <a:r>
              <a:rPr lang="nl-NL" sz="1000" dirty="0">
                <a:solidFill>
                  <a:prstClr val="black"/>
                </a:solidFill>
              </a:rPr>
              <a:t> om te kunnen vertalen naar de organisatie.’</a:t>
            </a:r>
          </a:p>
          <a:p>
            <a:pPr marL="171450" lvl="0" indent="-171450">
              <a:buFont typeface="Arial" panose="020B0604020202020204" pitchFamily="34" charset="0"/>
              <a:buChar char="•"/>
            </a:pPr>
            <a:r>
              <a:rPr lang="nl-NL" sz="1000" dirty="0">
                <a:solidFill>
                  <a:prstClr val="black"/>
                </a:solidFill>
              </a:rPr>
              <a:t>‘</a:t>
            </a:r>
            <a:r>
              <a:rPr lang="nl-NL" sz="1000" b="1" dirty="0" err="1">
                <a:solidFill>
                  <a:prstClr val="black"/>
                </a:solidFill>
              </a:rPr>
              <a:t>Reviewer</a:t>
            </a:r>
            <a:r>
              <a:rPr lang="nl-NL" sz="1000" dirty="0">
                <a:solidFill>
                  <a:prstClr val="black"/>
                </a:solidFill>
              </a:rPr>
              <a:t> van GEMMA producten.’</a:t>
            </a:r>
          </a:p>
        </p:txBody>
      </p:sp>
      <p:sp>
        <p:nvSpPr>
          <p:cNvPr id="14" name="Afgeronde rechthoek 10">
            <a:extLst>
              <a:ext uri="{FF2B5EF4-FFF2-40B4-BE49-F238E27FC236}">
                <a16:creationId xmlns:a16="http://schemas.microsoft.com/office/drawing/2014/main" id="{EE2AA7F5-D8A3-4938-ACAB-A2EEF1B6B939}"/>
              </a:ext>
            </a:extLst>
          </p:cNvPr>
          <p:cNvSpPr/>
          <p:nvPr/>
        </p:nvSpPr>
        <p:spPr>
          <a:xfrm>
            <a:off x="447775" y="1934456"/>
            <a:ext cx="3024336" cy="4667588"/>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lvl="0" indent="-171450">
              <a:buFont typeface="Arial" panose="020B0604020202020204" pitchFamily="34" charset="0"/>
              <a:buChar char="•"/>
            </a:pPr>
            <a:r>
              <a:rPr lang="nl-NL" sz="1000" i="1" dirty="0">
                <a:solidFill>
                  <a:schemeClr val="tx1"/>
                </a:solidFill>
              </a:rPr>
              <a:t>‘</a:t>
            </a:r>
            <a:r>
              <a:rPr lang="nl-NL" sz="1000" b="1" i="1" dirty="0">
                <a:solidFill>
                  <a:schemeClr val="tx1"/>
                </a:solidFill>
              </a:rPr>
              <a:t>Werkgroep</a:t>
            </a:r>
            <a:r>
              <a:rPr lang="nl-NL" sz="1000" i="1" dirty="0">
                <a:solidFill>
                  <a:schemeClr val="tx1"/>
                </a:solidFill>
              </a:rPr>
              <a:t> softwarecatalogus, Werkgroep GIBIT, </a:t>
            </a:r>
            <a:r>
              <a:rPr lang="nl-NL" sz="1000" b="1" i="1" dirty="0">
                <a:solidFill>
                  <a:schemeClr val="tx1"/>
                </a:solidFill>
              </a:rPr>
              <a:t>Expertgroep</a:t>
            </a:r>
            <a:r>
              <a:rPr lang="nl-NL" sz="1000" i="1" dirty="0">
                <a:solidFill>
                  <a:schemeClr val="tx1"/>
                </a:solidFill>
              </a:rPr>
              <a:t> GGI-services, </a:t>
            </a:r>
            <a:r>
              <a:rPr lang="nl-NL" sz="1000" b="1" i="1" dirty="0">
                <a:solidFill>
                  <a:schemeClr val="tx1"/>
                </a:solidFill>
              </a:rPr>
              <a:t>Scrumteam</a:t>
            </a:r>
            <a:r>
              <a:rPr lang="nl-NL" sz="1000" i="1" dirty="0">
                <a:solidFill>
                  <a:schemeClr val="tx1"/>
                </a:solidFill>
              </a:rPr>
              <a:t> common </a:t>
            </a:r>
            <a:r>
              <a:rPr lang="nl-NL" sz="1000" i="1" dirty="0" err="1">
                <a:solidFill>
                  <a:schemeClr val="tx1"/>
                </a:solidFill>
              </a:rPr>
              <a:t>ground</a:t>
            </a:r>
            <a:r>
              <a:rPr lang="nl-NL" sz="1000" i="1" dirty="0">
                <a:solidFill>
                  <a:schemeClr val="tx1"/>
                </a:solidFill>
              </a:rPr>
              <a:t>-ZDS...’</a:t>
            </a:r>
          </a:p>
          <a:p>
            <a:pPr marL="171450" lvl="0" indent="-171450">
              <a:buFont typeface="Arial" panose="020B0604020202020204" pitchFamily="34" charset="0"/>
              <a:buChar char="•"/>
            </a:pPr>
            <a:r>
              <a:rPr lang="nl-NL" sz="1000" i="1" dirty="0">
                <a:solidFill>
                  <a:schemeClr val="tx1"/>
                </a:solidFill>
              </a:rPr>
              <a:t>‘Organiseren van bijeenkomsten om </a:t>
            </a:r>
            <a:r>
              <a:rPr lang="nl-NL" sz="1000" b="1" i="1" dirty="0">
                <a:solidFill>
                  <a:schemeClr val="tx1"/>
                </a:solidFill>
              </a:rPr>
              <a:t>kloof tussen theorie en praktijk te slechten</a:t>
            </a:r>
            <a:r>
              <a:rPr lang="nl-NL" sz="1000" i="1" dirty="0">
                <a:solidFill>
                  <a:schemeClr val="tx1"/>
                </a:solidFill>
              </a:rPr>
              <a:t>.’</a:t>
            </a:r>
          </a:p>
          <a:p>
            <a:pPr marL="171450" lvl="0" indent="-171450">
              <a:buFont typeface="Arial" panose="020B0604020202020204" pitchFamily="34" charset="0"/>
              <a:buChar char="•"/>
            </a:pPr>
            <a:r>
              <a:rPr lang="nl-NL" sz="1000" i="1" dirty="0">
                <a:solidFill>
                  <a:schemeClr val="tx1"/>
                </a:solidFill>
              </a:rPr>
              <a:t>‘Een standaard wordt pas standaard als hij gebruikt wordt. </a:t>
            </a:r>
            <a:r>
              <a:rPr lang="nl-NL" sz="1000" b="1" i="1" dirty="0">
                <a:solidFill>
                  <a:schemeClr val="tx1"/>
                </a:solidFill>
              </a:rPr>
              <a:t>Ik draag bij door gebruik</a:t>
            </a:r>
            <a:r>
              <a:rPr lang="nl-NL" sz="1000" i="1" dirty="0">
                <a:solidFill>
                  <a:schemeClr val="tx1"/>
                </a:solidFill>
              </a:rPr>
              <a:t>.’</a:t>
            </a:r>
          </a:p>
          <a:p>
            <a:pPr marL="171450" lvl="0" indent="-171450">
              <a:buFont typeface="Arial" panose="020B0604020202020204" pitchFamily="34" charset="0"/>
              <a:buChar char="•"/>
            </a:pPr>
            <a:r>
              <a:rPr lang="nl-NL" sz="1000" i="1" dirty="0">
                <a:solidFill>
                  <a:schemeClr val="tx1"/>
                </a:solidFill>
              </a:rPr>
              <a:t>‘Op ad hoc basis </a:t>
            </a:r>
            <a:r>
              <a:rPr lang="nl-NL" sz="1000" b="1" i="1" dirty="0">
                <a:solidFill>
                  <a:schemeClr val="tx1"/>
                </a:solidFill>
              </a:rPr>
              <a:t>co-creatie en meelezen</a:t>
            </a:r>
            <a:r>
              <a:rPr lang="nl-NL" sz="1000" i="1" dirty="0">
                <a:solidFill>
                  <a:schemeClr val="tx1"/>
                </a:solidFill>
              </a:rPr>
              <a:t>.’</a:t>
            </a:r>
          </a:p>
          <a:p>
            <a:pPr marL="171450" lvl="0" indent="-171450">
              <a:buFont typeface="Arial" panose="020B0604020202020204" pitchFamily="34" charset="0"/>
              <a:buChar char="•"/>
            </a:pPr>
            <a:r>
              <a:rPr lang="nl-NL" sz="1000" i="1" dirty="0">
                <a:solidFill>
                  <a:schemeClr val="tx1"/>
                </a:solidFill>
              </a:rPr>
              <a:t>‘Ik draag actief bij aan de ontwikkeling van Gemma door deelname aan (landelijk) overleg (o.a. via VIAG). </a:t>
            </a:r>
            <a:r>
              <a:rPr lang="nl-NL" sz="1000" b="1" i="1" dirty="0">
                <a:solidFill>
                  <a:schemeClr val="tx1"/>
                </a:solidFill>
              </a:rPr>
              <a:t>Lokaal promoot </a:t>
            </a:r>
            <a:r>
              <a:rPr lang="nl-NL" sz="1000" i="1" dirty="0">
                <a:solidFill>
                  <a:schemeClr val="tx1"/>
                </a:solidFill>
              </a:rPr>
              <a:t>ik het belang van gebruik van Gemma en toepassing van de standaards.’</a:t>
            </a:r>
          </a:p>
          <a:p>
            <a:pPr marL="171450" lvl="0" indent="-171450">
              <a:buFont typeface="Arial" panose="020B0604020202020204" pitchFamily="34" charset="0"/>
              <a:buChar char="•"/>
            </a:pPr>
            <a:r>
              <a:rPr lang="nl-NL" sz="1000" i="1" dirty="0">
                <a:solidFill>
                  <a:schemeClr val="tx1"/>
                </a:solidFill>
              </a:rPr>
              <a:t>‘</a:t>
            </a:r>
            <a:r>
              <a:rPr lang="nl-NL" sz="1000" b="1" i="1" dirty="0">
                <a:solidFill>
                  <a:schemeClr val="tx1"/>
                </a:solidFill>
              </a:rPr>
              <a:t>Meelezen, deelnemen aan diverse werkgroepen</a:t>
            </a:r>
            <a:r>
              <a:rPr lang="nl-NL" sz="1000" i="1" dirty="0">
                <a:solidFill>
                  <a:schemeClr val="tx1"/>
                </a:solidFill>
              </a:rPr>
              <a:t>.’</a:t>
            </a:r>
          </a:p>
          <a:p>
            <a:pPr lvl="0"/>
            <a:endParaRPr lang="nl-NL" sz="1000" dirty="0">
              <a:solidFill>
                <a:schemeClr val="tx1"/>
              </a:solidFill>
            </a:endParaRPr>
          </a:p>
          <a:p>
            <a:pPr marL="171450" lvl="0" indent="-171450">
              <a:buFont typeface="Arial" panose="020B0604020202020204" pitchFamily="34" charset="0"/>
              <a:buChar char="•"/>
            </a:pPr>
            <a:endParaRPr lang="nl-NL" sz="1000" dirty="0">
              <a:solidFill>
                <a:prstClr val="black"/>
              </a:solidFill>
            </a:endParaRPr>
          </a:p>
        </p:txBody>
      </p:sp>
      <p:sp>
        <p:nvSpPr>
          <p:cNvPr id="15" name="Rechthoek 14">
            <a:extLst>
              <a:ext uri="{FF2B5EF4-FFF2-40B4-BE49-F238E27FC236}">
                <a16:creationId xmlns:a16="http://schemas.microsoft.com/office/drawing/2014/main" id="{F3476BC3-190F-46DE-871F-7BDAB46E944D}"/>
              </a:ext>
            </a:extLst>
          </p:cNvPr>
          <p:cNvSpPr/>
          <p:nvPr/>
        </p:nvSpPr>
        <p:spPr>
          <a:xfrm>
            <a:off x="7263135" y="1477169"/>
            <a:ext cx="4561904" cy="184666"/>
          </a:xfrm>
          <a:prstGeom prst="rect">
            <a:avLst/>
          </a:prstGeom>
        </p:spPr>
        <p:txBody>
          <a:bodyPr wrap="square" lIns="0" tIns="0" rIns="0" bIns="0">
            <a:spAutoFit/>
          </a:bodyPr>
          <a:lstStyle/>
          <a:p>
            <a:pPr>
              <a:defRPr/>
            </a:pPr>
            <a:r>
              <a:rPr lang="nl-NL" sz="1200" b="1" dirty="0">
                <a:solidFill>
                  <a:srgbClr val="009BD5"/>
                </a:solidFill>
                <a:latin typeface="Verdana"/>
                <a:ea typeface="Verdana"/>
                <a:cs typeface="Verdana"/>
              </a:rPr>
              <a:t>Gewenste rol VNG Realisatie</a:t>
            </a:r>
          </a:p>
        </p:txBody>
      </p:sp>
      <p:sp>
        <p:nvSpPr>
          <p:cNvPr id="16" name="Afgeronde rechthoek 10">
            <a:extLst>
              <a:ext uri="{FF2B5EF4-FFF2-40B4-BE49-F238E27FC236}">
                <a16:creationId xmlns:a16="http://schemas.microsoft.com/office/drawing/2014/main" id="{FB5B48E0-38F4-4DC1-AD03-C09F2DFE2B10}"/>
              </a:ext>
            </a:extLst>
          </p:cNvPr>
          <p:cNvSpPr/>
          <p:nvPr/>
        </p:nvSpPr>
        <p:spPr>
          <a:xfrm>
            <a:off x="7263135" y="1934456"/>
            <a:ext cx="3024336" cy="4667588"/>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nl-NL" sz="1100" b="1" dirty="0">
                <a:solidFill>
                  <a:prstClr val="black"/>
                </a:solidFill>
              </a:rPr>
              <a:t>Gewenste rol (gecategoriseerd)</a:t>
            </a:r>
          </a:p>
          <a:p>
            <a:endParaRPr lang="nl-NL" sz="1100" b="1" dirty="0">
              <a:solidFill>
                <a:prstClr val="black"/>
              </a:solidFill>
            </a:endParaRPr>
          </a:p>
          <a:p>
            <a:endParaRPr lang="nl-NL" sz="1100" b="1" dirty="0">
              <a:solidFill>
                <a:prstClr val="black"/>
              </a:solidFill>
            </a:endParaRPr>
          </a:p>
          <a:p>
            <a:endParaRPr lang="nl-NL" sz="1100" b="1" dirty="0">
              <a:solidFill>
                <a:prstClr val="black"/>
              </a:solidFill>
            </a:endParaRPr>
          </a:p>
          <a:p>
            <a:endParaRPr lang="nl-NL" sz="1100" b="1" dirty="0">
              <a:solidFill>
                <a:prstClr val="black"/>
              </a:solidFill>
            </a:endParaRPr>
          </a:p>
          <a:p>
            <a:endParaRPr lang="nl-NL" sz="1100" b="1" dirty="0">
              <a:solidFill>
                <a:prstClr val="black"/>
              </a:solidFill>
            </a:endParaRPr>
          </a:p>
          <a:p>
            <a:endParaRPr lang="nl-NL" sz="1100" b="1" dirty="0">
              <a:solidFill>
                <a:prstClr val="black"/>
              </a:solidFill>
            </a:endParaRPr>
          </a:p>
          <a:p>
            <a:endParaRPr lang="nl-NL" sz="1100" b="1" dirty="0">
              <a:solidFill>
                <a:prstClr val="black"/>
              </a:solidFill>
            </a:endParaRPr>
          </a:p>
          <a:p>
            <a:endParaRPr lang="nl-NL" sz="1100" b="1" dirty="0">
              <a:solidFill>
                <a:prstClr val="black"/>
              </a:solidFill>
            </a:endParaRPr>
          </a:p>
          <a:p>
            <a:endParaRPr lang="nl-NL" sz="1100" b="1" dirty="0">
              <a:solidFill>
                <a:prstClr val="black"/>
              </a:solidFill>
            </a:endParaRPr>
          </a:p>
          <a:p>
            <a:endParaRPr lang="nl-NL" sz="1100" b="1" dirty="0">
              <a:solidFill>
                <a:prstClr val="black"/>
              </a:solidFill>
            </a:endParaRPr>
          </a:p>
          <a:p>
            <a:r>
              <a:rPr lang="nl-NL" sz="1100" b="1" dirty="0">
                <a:solidFill>
                  <a:prstClr val="black"/>
                </a:solidFill>
              </a:rPr>
              <a:t>Overige</a:t>
            </a:r>
          </a:p>
          <a:p>
            <a:pPr marL="171450" lvl="0" indent="-171450">
              <a:buFont typeface="Arial" panose="020B0604020202020204" pitchFamily="34" charset="0"/>
              <a:buChar char="•"/>
            </a:pPr>
            <a:r>
              <a:rPr lang="nl-NL" sz="1000" i="1" dirty="0">
                <a:solidFill>
                  <a:schemeClr val="tx1"/>
                </a:solidFill>
              </a:rPr>
              <a:t>‘Als echte </a:t>
            </a:r>
            <a:r>
              <a:rPr lang="nl-NL" sz="1000" b="1" i="1" dirty="0">
                <a:solidFill>
                  <a:schemeClr val="tx1"/>
                </a:solidFill>
              </a:rPr>
              <a:t>trekker en coördinator </a:t>
            </a:r>
            <a:r>
              <a:rPr lang="nl-NL" sz="1000" i="1" dirty="0">
                <a:solidFill>
                  <a:schemeClr val="tx1"/>
                </a:solidFill>
              </a:rPr>
              <a:t>om gemeente medewerkers actief te laten deelnemen.’</a:t>
            </a:r>
          </a:p>
          <a:p>
            <a:pPr marL="171450" lvl="0" indent="-171450">
              <a:buFont typeface="Arial" panose="020B0604020202020204" pitchFamily="34" charset="0"/>
              <a:buChar char="•"/>
            </a:pPr>
            <a:r>
              <a:rPr lang="nl-NL" sz="1000" i="1" dirty="0">
                <a:solidFill>
                  <a:schemeClr val="tx1"/>
                </a:solidFill>
              </a:rPr>
              <a:t>‘</a:t>
            </a:r>
            <a:r>
              <a:rPr lang="nl-NL" sz="1000" b="1" i="1" dirty="0" err="1">
                <a:solidFill>
                  <a:schemeClr val="tx1"/>
                </a:solidFill>
              </a:rPr>
              <a:t>Productowner</a:t>
            </a:r>
            <a:r>
              <a:rPr lang="nl-NL" sz="1000" i="1" dirty="0">
                <a:solidFill>
                  <a:schemeClr val="tx1"/>
                </a:solidFill>
              </a:rPr>
              <a:t> namens de gemeentes.’</a:t>
            </a:r>
          </a:p>
          <a:p>
            <a:pPr marL="171450" lvl="0" indent="-171450">
              <a:buFont typeface="Arial" panose="020B0604020202020204" pitchFamily="34" charset="0"/>
              <a:buChar char="•"/>
            </a:pPr>
            <a:r>
              <a:rPr lang="nl-NL" sz="1000" i="1" dirty="0">
                <a:solidFill>
                  <a:schemeClr val="tx1"/>
                </a:solidFill>
              </a:rPr>
              <a:t>‘</a:t>
            </a:r>
            <a:r>
              <a:rPr lang="nl-NL" sz="1000" b="1" i="1" dirty="0">
                <a:solidFill>
                  <a:schemeClr val="tx1"/>
                </a:solidFill>
              </a:rPr>
              <a:t>Kennismakelaar en –borging</a:t>
            </a:r>
            <a:r>
              <a:rPr lang="nl-NL" sz="1000" i="1" dirty="0">
                <a:solidFill>
                  <a:schemeClr val="tx1"/>
                </a:solidFill>
              </a:rPr>
              <a:t>.’</a:t>
            </a:r>
          </a:p>
          <a:p>
            <a:pPr marL="171450" lvl="0" indent="-171450">
              <a:buFont typeface="Arial" panose="020B0604020202020204" pitchFamily="34" charset="0"/>
              <a:buChar char="•"/>
            </a:pPr>
            <a:r>
              <a:rPr lang="nl-NL" sz="1000" i="1" dirty="0">
                <a:solidFill>
                  <a:schemeClr val="tx1"/>
                </a:solidFill>
              </a:rPr>
              <a:t>‘</a:t>
            </a:r>
            <a:r>
              <a:rPr lang="nl-NL" sz="1000" b="1" i="1" dirty="0">
                <a:solidFill>
                  <a:schemeClr val="tx1"/>
                </a:solidFill>
              </a:rPr>
              <a:t>De huidige rol is prima</a:t>
            </a:r>
            <a:r>
              <a:rPr lang="nl-NL" sz="1000" i="1" dirty="0">
                <a:solidFill>
                  <a:schemeClr val="tx1"/>
                </a:solidFill>
              </a:rPr>
              <a:t>. De opzet is goed.’</a:t>
            </a:r>
          </a:p>
          <a:p>
            <a:pPr marL="171450" lvl="0" indent="-171450">
              <a:buFont typeface="Arial" panose="020B0604020202020204" pitchFamily="34" charset="0"/>
              <a:buChar char="•"/>
            </a:pPr>
            <a:endParaRPr lang="nl-NL" sz="1000" dirty="0">
              <a:solidFill>
                <a:prstClr val="black"/>
              </a:solidFill>
            </a:endParaRPr>
          </a:p>
        </p:txBody>
      </p:sp>
      <p:sp>
        <p:nvSpPr>
          <p:cNvPr id="17" name="Rechthoek 16">
            <a:extLst>
              <a:ext uri="{FF2B5EF4-FFF2-40B4-BE49-F238E27FC236}">
                <a16:creationId xmlns:a16="http://schemas.microsoft.com/office/drawing/2014/main" id="{A8CD829A-FDEF-4E0A-91C5-A09D06BA263B}"/>
              </a:ext>
            </a:extLst>
          </p:cNvPr>
          <p:cNvSpPr/>
          <p:nvPr/>
        </p:nvSpPr>
        <p:spPr>
          <a:xfrm>
            <a:off x="633427" y="5471975"/>
            <a:ext cx="2664295" cy="818870"/>
          </a:xfrm>
          <a:prstGeom prst="rect">
            <a:avLst/>
          </a:prstGeom>
          <a:solidFill>
            <a:schemeClr val="bg1"/>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Tekstvak 17">
            <a:extLst>
              <a:ext uri="{FF2B5EF4-FFF2-40B4-BE49-F238E27FC236}">
                <a16:creationId xmlns:a16="http://schemas.microsoft.com/office/drawing/2014/main" id="{4DB2735B-89F4-4780-98BF-9A0E87C5A787}"/>
              </a:ext>
            </a:extLst>
          </p:cNvPr>
          <p:cNvSpPr txBox="1"/>
          <p:nvPr/>
        </p:nvSpPr>
        <p:spPr>
          <a:xfrm>
            <a:off x="705435" y="5529098"/>
            <a:ext cx="864095" cy="738664"/>
          </a:xfrm>
          <a:prstGeom prst="rect">
            <a:avLst/>
          </a:prstGeom>
          <a:noFill/>
        </p:spPr>
        <p:txBody>
          <a:bodyPr wrap="square" rtlCol="0">
            <a:spAutoFit/>
          </a:bodyPr>
          <a:lstStyle/>
          <a:p>
            <a:r>
              <a:rPr lang="nl-NL" sz="1600" b="1" dirty="0">
                <a:solidFill>
                  <a:srgbClr val="FF0000"/>
                </a:solidFill>
                <a:latin typeface="+mj-lt"/>
              </a:rPr>
              <a:t>27%</a:t>
            </a:r>
            <a:r>
              <a:rPr lang="nl-NL" sz="1600" dirty="0">
                <a:solidFill>
                  <a:srgbClr val="FF0000"/>
                </a:solidFill>
                <a:latin typeface="+mj-lt"/>
              </a:rPr>
              <a:t>   </a:t>
            </a:r>
            <a:r>
              <a:rPr lang="nl-NL" sz="1050" dirty="0">
                <a:solidFill>
                  <a:srgbClr val="FF0000"/>
                </a:solidFill>
                <a:latin typeface="+mj-lt"/>
              </a:rPr>
              <a:t>     </a:t>
            </a:r>
          </a:p>
          <a:p>
            <a:endParaRPr lang="nl-NL" sz="1000" dirty="0">
              <a:latin typeface="+mj-lt"/>
            </a:endParaRPr>
          </a:p>
          <a:p>
            <a:pPr lvl="0"/>
            <a:r>
              <a:rPr lang="nl-NL" sz="1600" b="1" dirty="0">
                <a:latin typeface="+mj-lt"/>
              </a:rPr>
              <a:t>  7%</a:t>
            </a:r>
            <a:endParaRPr lang="nl-NL" sz="1100" dirty="0">
              <a:latin typeface="+mj-lt"/>
            </a:endParaRPr>
          </a:p>
        </p:txBody>
      </p:sp>
      <p:sp>
        <p:nvSpPr>
          <p:cNvPr id="19" name="Tekstvak 18">
            <a:extLst>
              <a:ext uri="{FF2B5EF4-FFF2-40B4-BE49-F238E27FC236}">
                <a16:creationId xmlns:a16="http://schemas.microsoft.com/office/drawing/2014/main" id="{0BD280F9-FBB8-4678-8B8A-091167ED8B26}"/>
              </a:ext>
            </a:extLst>
          </p:cNvPr>
          <p:cNvSpPr txBox="1"/>
          <p:nvPr/>
        </p:nvSpPr>
        <p:spPr>
          <a:xfrm>
            <a:off x="1353507" y="5506015"/>
            <a:ext cx="2016224" cy="784830"/>
          </a:xfrm>
          <a:prstGeom prst="rect">
            <a:avLst/>
          </a:prstGeom>
          <a:noFill/>
        </p:spPr>
        <p:txBody>
          <a:bodyPr wrap="square" rtlCol="0">
            <a:spAutoFit/>
          </a:bodyPr>
          <a:lstStyle/>
          <a:p>
            <a:r>
              <a:rPr lang="nl-NL" sz="1000" dirty="0">
                <a:latin typeface="+mj-lt"/>
              </a:rPr>
              <a:t>geeft aan </a:t>
            </a:r>
            <a:r>
              <a:rPr lang="nl-NL" sz="1000" b="1" dirty="0">
                <a:latin typeface="+mj-lt"/>
              </a:rPr>
              <a:t>geen </a:t>
            </a:r>
            <a:r>
              <a:rPr lang="nl-NL" sz="1000" dirty="0">
                <a:latin typeface="+mj-lt"/>
              </a:rPr>
              <a:t>bijdrage te    </a:t>
            </a:r>
          </a:p>
          <a:p>
            <a:r>
              <a:rPr lang="nl-NL" sz="1000" dirty="0">
                <a:latin typeface="+mj-lt"/>
              </a:rPr>
              <a:t>leveren</a:t>
            </a:r>
          </a:p>
          <a:p>
            <a:endParaRPr lang="nl-NL" sz="500" dirty="0">
              <a:latin typeface="+mj-lt"/>
            </a:endParaRPr>
          </a:p>
          <a:p>
            <a:pPr lvl="0"/>
            <a:r>
              <a:rPr lang="nl-NL" sz="1000" dirty="0">
                <a:solidFill>
                  <a:prstClr val="black"/>
                </a:solidFill>
                <a:latin typeface="Verdana"/>
              </a:rPr>
              <a:t>vindt zelf te </a:t>
            </a:r>
            <a:r>
              <a:rPr lang="nl-NL" sz="1000" b="1" dirty="0">
                <a:solidFill>
                  <a:prstClr val="black"/>
                </a:solidFill>
                <a:latin typeface="Verdana"/>
              </a:rPr>
              <a:t>weinig </a:t>
            </a:r>
            <a:r>
              <a:rPr lang="nl-NL" sz="1000" dirty="0">
                <a:solidFill>
                  <a:prstClr val="black"/>
                </a:solidFill>
                <a:latin typeface="Verdana"/>
              </a:rPr>
              <a:t>bij te </a:t>
            </a:r>
          </a:p>
          <a:p>
            <a:pPr lvl="0"/>
            <a:r>
              <a:rPr lang="nl-NL" sz="1000" dirty="0">
                <a:solidFill>
                  <a:prstClr val="black"/>
                </a:solidFill>
                <a:latin typeface="Verdana"/>
              </a:rPr>
              <a:t>dragen</a:t>
            </a:r>
            <a:endParaRPr lang="nl-NL" sz="1000" dirty="0">
              <a:latin typeface="+mj-lt"/>
            </a:endParaRPr>
          </a:p>
        </p:txBody>
      </p:sp>
      <p:sp>
        <p:nvSpPr>
          <p:cNvPr id="20" name="Rechthoek 19">
            <a:extLst>
              <a:ext uri="{FF2B5EF4-FFF2-40B4-BE49-F238E27FC236}">
                <a16:creationId xmlns:a16="http://schemas.microsoft.com/office/drawing/2014/main" id="{E242B0C1-3DC6-46AF-8F53-7EB6B1A2D6C1}"/>
              </a:ext>
            </a:extLst>
          </p:cNvPr>
          <p:cNvSpPr/>
          <p:nvPr/>
        </p:nvSpPr>
        <p:spPr>
          <a:xfrm>
            <a:off x="4013195" y="5471975"/>
            <a:ext cx="2664295" cy="818870"/>
          </a:xfrm>
          <a:prstGeom prst="rect">
            <a:avLst/>
          </a:prstGeom>
          <a:solidFill>
            <a:schemeClr val="bg1"/>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 name="Tekstvak 20">
            <a:extLst>
              <a:ext uri="{FF2B5EF4-FFF2-40B4-BE49-F238E27FC236}">
                <a16:creationId xmlns:a16="http://schemas.microsoft.com/office/drawing/2014/main" id="{A10C5C28-21FA-45EA-883B-155DD2FE1937}"/>
              </a:ext>
            </a:extLst>
          </p:cNvPr>
          <p:cNvSpPr txBox="1"/>
          <p:nvPr/>
        </p:nvSpPr>
        <p:spPr>
          <a:xfrm>
            <a:off x="4085203" y="5529098"/>
            <a:ext cx="864095" cy="738664"/>
          </a:xfrm>
          <a:prstGeom prst="rect">
            <a:avLst/>
          </a:prstGeom>
          <a:noFill/>
        </p:spPr>
        <p:txBody>
          <a:bodyPr wrap="square" rtlCol="0">
            <a:spAutoFit/>
          </a:bodyPr>
          <a:lstStyle/>
          <a:p>
            <a:r>
              <a:rPr lang="nl-NL" sz="1600" b="1" dirty="0">
                <a:solidFill>
                  <a:srgbClr val="FF0000"/>
                </a:solidFill>
                <a:latin typeface="+mj-lt"/>
              </a:rPr>
              <a:t>28%</a:t>
            </a:r>
            <a:r>
              <a:rPr lang="nl-NL" sz="1600" dirty="0">
                <a:solidFill>
                  <a:srgbClr val="FF0000"/>
                </a:solidFill>
                <a:latin typeface="+mj-lt"/>
              </a:rPr>
              <a:t>   </a:t>
            </a:r>
            <a:r>
              <a:rPr lang="nl-NL" sz="1050" dirty="0">
                <a:solidFill>
                  <a:srgbClr val="FF0000"/>
                </a:solidFill>
                <a:latin typeface="+mj-lt"/>
              </a:rPr>
              <a:t>     </a:t>
            </a:r>
          </a:p>
          <a:p>
            <a:endParaRPr lang="nl-NL" sz="1000" dirty="0">
              <a:latin typeface="+mj-lt"/>
            </a:endParaRPr>
          </a:p>
          <a:p>
            <a:pPr lvl="0"/>
            <a:r>
              <a:rPr lang="nl-NL" sz="1600" b="1" dirty="0">
                <a:latin typeface="+mj-lt"/>
              </a:rPr>
              <a:t>  6%</a:t>
            </a:r>
            <a:endParaRPr lang="nl-NL" sz="1100" dirty="0">
              <a:latin typeface="+mj-lt"/>
            </a:endParaRPr>
          </a:p>
        </p:txBody>
      </p:sp>
      <p:sp>
        <p:nvSpPr>
          <p:cNvPr id="22" name="Tekstvak 21">
            <a:extLst>
              <a:ext uri="{FF2B5EF4-FFF2-40B4-BE49-F238E27FC236}">
                <a16:creationId xmlns:a16="http://schemas.microsoft.com/office/drawing/2014/main" id="{7536F212-BA2F-40A9-9D3C-90AA4B19B554}"/>
              </a:ext>
            </a:extLst>
          </p:cNvPr>
          <p:cNvSpPr txBox="1"/>
          <p:nvPr/>
        </p:nvSpPr>
        <p:spPr>
          <a:xfrm>
            <a:off x="4733275" y="5506015"/>
            <a:ext cx="2016224" cy="784830"/>
          </a:xfrm>
          <a:prstGeom prst="rect">
            <a:avLst/>
          </a:prstGeom>
          <a:noFill/>
        </p:spPr>
        <p:txBody>
          <a:bodyPr wrap="square" rtlCol="0">
            <a:spAutoFit/>
          </a:bodyPr>
          <a:lstStyle/>
          <a:p>
            <a:r>
              <a:rPr lang="nl-NL" sz="1000" dirty="0">
                <a:latin typeface="+mj-lt"/>
              </a:rPr>
              <a:t>geeft aan </a:t>
            </a:r>
            <a:r>
              <a:rPr lang="nl-NL" sz="1000" b="1" dirty="0">
                <a:latin typeface="+mj-lt"/>
              </a:rPr>
              <a:t>geen</a:t>
            </a:r>
            <a:r>
              <a:rPr lang="nl-NL" sz="1000" dirty="0">
                <a:latin typeface="+mj-lt"/>
              </a:rPr>
              <a:t> rol te    </a:t>
            </a:r>
          </a:p>
          <a:p>
            <a:r>
              <a:rPr lang="nl-NL" sz="1000" dirty="0">
                <a:latin typeface="+mj-lt"/>
              </a:rPr>
              <a:t>kunnen/willen spelen</a:t>
            </a:r>
          </a:p>
          <a:p>
            <a:endParaRPr lang="nl-NL" sz="500" dirty="0">
              <a:latin typeface="+mj-lt"/>
            </a:endParaRPr>
          </a:p>
          <a:p>
            <a:pPr lvl="0"/>
            <a:r>
              <a:rPr lang="nl-NL" sz="1000" dirty="0">
                <a:solidFill>
                  <a:prstClr val="black"/>
                </a:solidFill>
                <a:latin typeface="Verdana"/>
              </a:rPr>
              <a:t>geeft aan dit </a:t>
            </a:r>
            <a:r>
              <a:rPr lang="nl-NL" sz="1000" b="1" dirty="0">
                <a:solidFill>
                  <a:prstClr val="black"/>
                </a:solidFill>
                <a:latin typeface="Verdana"/>
              </a:rPr>
              <a:t>niet te </a:t>
            </a:r>
          </a:p>
          <a:p>
            <a:pPr lvl="0"/>
            <a:r>
              <a:rPr lang="nl-NL" sz="1000" b="1" dirty="0">
                <a:solidFill>
                  <a:prstClr val="black"/>
                </a:solidFill>
                <a:latin typeface="Verdana"/>
              </a:rPr>
              <a:t>weten</a:t>
            </a:r>
            <a:endParaRPr lang="nl-NL" sz="1000" b="1" dirty="0">
              <a:latin typeface="+mj-lt"/>
            </a:endParaRPr>
          </a:p>
        </p:txBody>
      </p:sp>
      <p:sp>
        <p:nvSpPr>
          <p:cNvPr id="23" name="Rechthoek 22">
            <a:extLst>
              <a:ext uri="{FF2B5EF4-FFF2-40B4-BE49-F238E27FC236}">
                <a16:creationId xmlns:a16="http://schemas.microsoft.com/office/drawing/2014/main" id="{EBFEEE20-DB60-481A-99AD-597A74B47AD7}"/>
              </a:ext>
            </a:extLst>
          </p:cNvPr>
          <p:cNvSpPr/>
          <p:nvPr/>
        </p:nvSpPr>
        <p:spPr>
          <a:xfrm>
            <a:off x="7476201" y="5560696"/>
            <a:ext cx="2664295" cy="613706"/>
          </a:xfrm>
          <a:prstGeom prst="rect">
            <a:avLst/>
          </a:prstGeom>
          <a:solidFill>
            <a:schemeClr val="bg1"/>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4" name="Tekstvak 23">
            <a:extLst>
              <a:ext uri="{FF2B5EF4-FFF2-40B4-BE49-F238E27FC236}">
                <a16:creationId xmlns:a16="http://schemas.microsoft.com/office/drawing/2014/main" id="{7214B423-D6A1-4389-B023-83C8BEB6021B}"/>
              </a:ext>
            </a:extLst>
          </p:cNvPr>
          <p:cNvSpPr txBox="1"/>
          <p:nvPr/>
        </p:nvSpPr>
        <p:spPr>
          <a:xfrm>
            <a:off x="7504559" y="5693429"/>
            <a:ext cx="864095" cy="338554"/>
          </a:xfrm>
          <a:prstGeom prst="rect">
            <a:avLst/>
          </a:prstGeom>
          <a:noFill/>
        </p:spPr>
        <p:txBody>
          <a:bodyPr wrap="square" rtlCol="0">
            <a:spAutoFit/>
          </a:bodyPr>
          <a:lstStyle/>
          <a:p>
            <a:pPr lvl="0"/>
            <a:r>
              <a:rPr lang="nl-NL" sz="1600" b="1" dirty="0">
                <a:latin typeface="+mj-lt"/>
              </a:rPr>
              <a:t> 6%</a:t>
            </a:r>
            <a:endParaRPr lang="nl-NL" sz="1100" dirty="0">
              <a:latin typeface="+mj-lt"/>
            </a:endParaRPr>
          </a:p>
        </p:txBody>
      </p:sp>
      <p:sp>
        <p:nvSpPr>
          <p:cNvPr id="25" name="Tekstvak 24">
            <a:extLst>
              <a:ext uri="{FF2B5EF4-FFF2-40B4-BE49-F238E27FC236}">
                <a16:creationId xmlns:a16="http://schemas.microsoft.com/office/drawing/2014/main" id="{B14B0E85-4FBC-4163-B002-85E989E7188B}"/>
              </a:ext>
            </a:extLst>
          </p:cNvPr>
          <p:cNvSpPr txBox="1"/>
          <p:nvPr/>
        </p:nvSpPr>
        <p:spPr>
          <a:xfrm>
            <a:off x="8080622" y="5738324"/>
            <a:ext cx="2016224" cy="246221"/>
          </a:xfrm>
          <a:prstGeom prst="rect">
            <a:avLst/>
          </a:prstGeom>
          <a:noFill/>
        </p:spPr>
        <p:txBody>
          <a:bodyPr wrap="square" rtlCol="0">
            <a:spAutoFit/>
          </a:bodyPr>
          <a:lstStyle/>
          <a:p>
            <a:pPr lvl="0"/>
            <a:r>
              <a:rPr lang="nl-NL" sz="1000" dirty="0">
                <a:solidFill>
                  <a:prstClr val="black"/>
                </a:solidFill>
                <a:latin typeface="Verdana"/>
              </a:rPr>
              <a:t>geeft aan dit </a:t>
            </a:r>
            <a:r>
              <a:rPr lang="nl-NL" sz="1000" b="1" dirty="0">
                <a:solidFill>
                  <a:prstClr val="black"/>
                </a:solidFill>
                <a:latin typeface="Verdana"/>
              </a:rPr>
              <a:t>niet te weten</a:t>
            </a:r>
            <a:endParaRPr lang="nl-NL" sz="1000" b="1" dirty="0">
              <a:latin typeface="+mj-lt"/>
            </a:endParaRPr>
          </a:p>
        </p:txBody>
      </p:sp>
      <p:sp>
        <p:nvSpPr>
          <p:cNvPr id="26" name="Tekstvak 25">
            <a:extLst>
              <a:ext uri="{FF2B5EF4-FFF2-40B4-BE49-F238E27FC236}">
                <a16:creationId xmlns:a16="http://schemas.microsoft.com/office/drawing/2014/main" id="{7936089A-25DA-4CF4-8DDA-567ABC775F06}"/>
              </a:ext>
            </a:extLst>
          </p:cNvPr>
          <p:cNvSpPr txBox="1"/>
          <p:nvPr/>
        </p:nvSpPr>
        <p:spPr>
          <a:xfrm>
            <a:off x="7470250" y="2299161"/>
            <a:ext cx="889496" cy="1554272"/>
          </a:xfrm>
          <a:prstGeom prst="rect">
            <a:avLst/>
          </a:prstGeom>
          <a:noFill/>
        </p:spPr>
        <p:txBody>
          <a:bodyPr wrap="square" rtlCol="0">
            <a:spAutoFit/>
          </a:bodyPr>
          <a:lstStyle/>
          <a:p>
            <a:r>
              <a:rPr lang="nl-NL" sz="1400" b="1" dirty="0">
                <a:solidFill>
                  <a:srgbClr val="004A90"/>
                </a:solidFill>
                <a:latin typeface="+mj-lt"/>
              </a:rPr>
              <a:t>50%</a:t>
            </a:r>
          </a:p>
          <a:p>
            <a:endParaRPr lang="nl-NL" sz="600" b="1" dirty="0">
              <a:latin typeface="+mj-lt"/>
            </a:endParaRPr>
          </a:p>
          <a:p>
            <a:r>
              <a:rPr lang="nl-NL" sz="1400" b="1" dirty="0">
                <a:solidFill>
                  <a:srgbClr val="0058A8"/>
                </a:solidFill>
                <a:latin typeface="+mj-lt"/>
              </a:rPr>
              <a:t>26%</a:t>
            </a:r>
          </a:p>
          <a:p>
            <a:endParaRPr lang="nl-NL" sz="600" b="1" dirty="0">
              <a:latin typeface="+mj-lt"/>
            </a:endParaRPr>
          </a:p>
          <a:p>
            <a:r>
              <a:rPr lang="nl-NL" sz="1400" b="1" dirty="0">
                <a:solidFill>
                  <a:srgbClr val="027AAA"/>
                </a:solidFill>
                <a:latin typeface="+mj-lt"/>
              </a:rPr>
              <a:t>25%</a:t>
            </a:r>
          </a:p>
          <a:p>
            <a:endParaRPr lang="nl-NL" sz="600" b="1" dirty="0">
              <a:latin typeface="+mj-lt"/>
            </a:endParaRPr>
          </a:p>
          <a:p>
            <a:r>
              <a:rPr lang="nl-NL" sz="1400" b="1" dirty="0">
                <a:solidFill>
                  <a:srgbClr val="0283B6"/>
                </a:solidFill>
                <a:latin typeface="+mj-lt"/>
              </a:rPr>
              <a:t>10%</a:t>
            </a:r>
          </a:p>
          <a:p>
            <a:endParaRPr lang="nl-NL" sz="600" b="1" dirty="0">
              <a:latin typeface="+mj-lt"/>
            </a:endParaRPr>
          </a:p>
          <a:p>
            <a:r>
              <a:rPr lang="nl-NL" sz="1400" b="1" dirty="0">
                <a:solidFill>
                  <a:srgbClr val="0291CA"/>
                </a:solidFill>
                <a:latin typeface="+mj-lt"/>
              </a:rPr>
              <a:t>  6%</a:t>
            </a:r>
          </a:p>
        </p:txBody>
      </p:sp>
      <p:sp>
        <p:nvSpPr>
          <p:cNvPr id="27" name="Tekstvak 26">
            <a:extLst>
              <a:ext uri="{FF2B5EF4-FFF2-40B4-BE49-F238E27FC236}">
                <a16:creationId xmlns:a16="http://schemas.microsoft.com/office/drawing/2014/main" id="{461AC9AA-EA76-433F-AFD5-C1229C3EA6FC}"/>
              </a:ext>
            </a:extLst>
          </p:cNvPr>
          <p:cNvSpPr txBox="1"/>
          <p:nvPr/>
        </p:nvSpPr>
        <p:spPr>
          <a:xfrm>
            <a:off x="8036972" y="2353382"/>
            <a:ext cx="1618918" cy="1477328"/>
          </a:xfrm>
          <a:prstGeom prst="rect">
            <a:avLst/>
          </a:prstGeom>
          <a:noFill/>
        </p:spPr>
        <p:txBody>
          <a:bodyPr wrap="square" rtlCol="0">
            <a:spAutoFit/>
          </a:bodyPr>
          <a:lstStyle/>
          <a:p>
            <a:r>
              <a:rPr lang="nl-NL" sz="1000" dirty="0">
                <a:latin typeface="+mj-lt"/>
              </a:rPr>
              <a:t>Belangenbehartiger</a:t>
            </a:r>
          </a:p>
          <a:p>
            <a:endParaRPr lang="nl-NL" sz="1000" dirty="0">
              <a:latin typeface="+mj-lt"/>
            </a:endParaRPr>
          </a:p>
          <a:p>
            <a:r>
              <a:rPr lang="nl-NL" sz="1000" dirty="0">
                <a:latin typeface="+mj-lt"/>
              </a:rPr>
              <a:t>Ontwikkelaar</a:t>
            </a:r>
          </a:p>
          <a:p>
            <a:endParaRPr lang="nl-NL" sz="1000" dirty="0">
              <a:latin typeface="+mj-lt"/>
            </a:endParaRPr>
          </a:p>
          <a:p>
            <a:r>
              <a:rPr lang="nl-NL" sz="1000" dirty="0">
                <a:latin typeface="+mj-lt"/>
              </a:rPr>
              <a:t>Penvoerder</a:t>
            </a:r>
          </a:p>
          <a:p>
            <a:endParaRPr lang="nl-NL" sz="1000" dirty="0">
              <a:latin typeface="+mj-lt"/>
            </a:endParaRPr>
          </a:p>
          <a:p>
            <a:r>
              <a:rPr lang="nl-NL" sz="1000" dirty="0">
                <a:latin typeface="+mj-lt"/>
              </a:rPr>
              <a:t>Regie/leiden</a:t>
            </a:r>
          </a:p>
          <a:p>
            <a:endParaRPr lang="nl-NL" sz="1000" dirty="0">
              <a:latin typeface="+mj-lt"/>
            </a:endParaRPr>
          </a:p>
          <a:p>
            <a:r>
              <a:rPr lang="nl-NL" sz="1000" dirty="0">
                <a:latin typeface="+mj-lt"/>
              </a:rPr>
              <a:t>Facilitator</a:t>
            </a:r>
          </a:p>
        </p:txBody>
      </p:sp>
    </p:spTree>
    <p:extLst>
      <p:ext uri="{BB962C8B-B14F-4D97-AF65-F5344CB8AC3E}">
        <p14:creationId xmlns:p14="http://schemas.microsoft.com/office/powerpoint/2010/main" val="3884604303"/>
      </p:ext>
    </p:extLst>
  </p:cSld>
  <p:clrMapOvr>
    <a:overrideClrMapping bg1="lt1" tx1="dk1" bg2="lt2" tx2="dk2" accent1="accent1" accent2="accent2" accent3="accent3" accent4="accent4" accent5="accent5" accent6="accent6" hlink="hlink" folHlink="folHlink"/>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1"/>
          </p:nvPr>
        </p:nvSpPr>
        <p:spPr/>
        <p:txBody>
          <a:bodyPr/>
          <a:lstStyle/>
          <a:p>
            <a:pPr>
              <a:defRPr/>
            </a:pPr>
            <a:fld id="{EFBB089C-3EC7-E142-A0CA-E2985DC170D8}" type="slidenum">
              <a:rPr lang="pl-PL"/>
              <a:pPr>
                <a:defRPr/>
              </a:pPr>
              <a:t>21</a:t>
            </a:fld>
            <a:endParaRPr lang="pl-PL"/>
          </a:p>
        </p:txBody>
      </p:sp>
      <p:sp>
        <p:nvSpPr>
          <p:cNvPr id="3" name="Tijdelijke aanduiding voor dianummer 1"/>
          <p:cNvSpPr txBox="1">
            <a:spLocks/>
          </p:cNvSpPr>
          <p:nvPr/>
        </p:nvSpPr>
        <p:spPr>
          <a:xfrm>
            <a:off x="0" y="0"/>
            <a:ext cx="0" cy="0"/>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7BBE937-EC25-1640-A8E3-3897D97C7DC9}"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cxnSp>
        <p:nvCxnSpPr>
          <p:cNvPr id="6" name="Rechte verbindingslijn 5"/>
          <p:cNvCxnSpPr/>
          <p:nvPr/>
        </p:nvCxnSpPr>
        <p:spPr>
          <a:xfrm>
            <a:off x="771525" y="1800225"/>
            <a:ext cx="91694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cxnSp>
        <p:nvCxnSpPr>
          <p:cNvPr id="7" name="Rechte verbindingslijn 6"/>
          <p:cNvCxnSpPr/>
          <p:nvPr/>
        </p:nvCxnSpPr>
        <p:spPr>
          <a:xfrm>
            <a:off x="771525" y="5838825"/>
            <a:ext cx="9151938"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sp>
        <p:nvSpPr>
          <p:cNvPr id="8" name="Tekstvak 7"/>
          <p:cNvSpPr txBox="1"/>
          <p:nvPr/>
        </p:nvSpPr>
        <p:spPr>
          <a:xfrm>
            <a:off x="3608388" y="1038225"/>
            <a:ext cx="1574800" cy="534334"/>
          </a:xfrm>
          <a:prstGeom prst="rect">
            <a:avLst/>
          </a:prstGeom>
          <a:noFill/>
        </p:spPr>
        <p:txBody>
          <a:bodyPr wrap="square" lIns="0" tIns="0" rIns="0" bIns="0" rtlCol="0">
            <a:spAutoFit/>
          </a:bodyPr>
          <a:lstStyle/>
          <a:p>
            <a:pPr algn="r">
              <a:lnSpc>
                <a:spcPts val="1417"/>
              </a:lnSpc>
            </a:pPr>
            <a:r>
              <a:rPr lang="nl-NL" sz="1000" b="1" dirty="0">
                <a:solidFill>
                  <a:srgbClr val="009BD5"/>
                </a:solidFill>
                <a:latin typeface="Verdana"/>
                <a:ea typeface="Verdana"/>
                <a:cs typeface="Verdana"/>
              </a:rPr>
              <a:t>Direct Research BV</a:t>
            </a:r>
          </a:p>
          <a:p>
            <a:pPr algn="r">
              <a:lnSpc>
                <a:spcPts val="1417"/>
              </a:lnSpc>
            </a:pPr>
            <a:r>
              <a:rPr lang="nl-NL" sz="1000" dirty="0">
                <a:latin typeface="Verdana"/>
                <a:ea typeface="Verdana"/>
                <a:cs typeface="Verdana"/>
              </a:rPr>
              <a:t>Herengracht 454</a:t>
            </a:r>
          </a:p>
          <a:p>
            <a:pPr algn="r">
              <a:lnSpc>
                <a:spcPts val="1417"/>
              </a:lnSpc>
            </a:pPr>
            <a:r>
              <a:rPr lang="nl-NL" sz="1000" dirty="0">
                <a:latin typeface="Verdana"/>
                <a:ea typeface="Verdana"/>
                <a:cs typeface="Verdana"/>
              </a:rPr>
              <a:t>1017 CA Amsterdam</a:t>
            </a:r>
          </a:p>
        </p:txBody>
      </p:sp>
      <p:sp>
        <p:nvSpPr>
          <p:cNvPr id="9" name="Tekstvak 8"/>
          <p:cNvSpPr txBox="1"/>
          <p:nvPr/>
        </p:nvSpPr>
        <p:spPr>
          <a:xfrm>
            <a:off x="5511929" y="1038225"/>
            <a:ext cx="1573084" cy="534334"/>
          </a:xfrm>
          <a:prstGeom prst="rect">
            <a:avLst/>
          </a:prstGeom>
          <a:noFill/>
        </p:spPr>
        <p:txBody>
          <a:bodyPr wrap="square" lIns="0" tIns="0" rIns="0" bIns="0" rtlCol="0">
            <a:spAutoFit/>
          </a:bodyPr>
          <a:lstStyle/>
          <a:p>
            <a:pPr>
              <a:lnSpc>
                <a:spcPts val="1417"/>
              </a:lnSpc>
            </a:pPr>
            <a:r>
              <a:rPr lang="nl-NL" sz="1000" b="1">
                <a:solidFill>
                  <a:srgbClr val="E2001A"/>
                </a:solidFill>
                <a:latin typeface="Verdana"/>
                <a:ea typeface="Verdana"/>
                <a:cs typeface="Verdana"/>
              </a:rPr>
              <a:t>020 770 75 79</a:t>
            </a:r>
          </a:p>
          <a:p>
            <a:pPr>
              <a:lnSpc>
                <a:spcPts val="1417"/>
              </a:lnSpc>
            </a:pPr>
            <a:r>
              <a:rPr lang="nl-NL" sz="1000">
                <a:latin typeface="Verdana"/>
                <a:ea typeface="Verdana"/>
                <a:cs typeface="Verdana"/>
              </a:rPr>
              <a:t>info@directresearch.nl</a:t>
            </a:r>
          </a:p>
          <a:p>
            <a:pPr>
              <a:lnSpc>
                <a:spcPts val="1417"/>
              </a:lnSpc>
            </a:pPr>
            <a:r>
              <a:rPr lang="nl-NL" sz="1000">
                <a:latin typeface="Verdana"/>
                <a:ea typeface="Verdana"/>
                <a:cs typeface="Verdana"/>
              </a:rPr>
              <a:t>www.directresearch.nl</a:t>
            </a:r>
          </a:p>
        </p:txBody>
      </p:sp>
      <p:pic>
        <p:nvPicPr>
          <p:cNvPr id="11" name="Afbeelding 10" descr="DR-ISO-20252-kleur-groot-2.png"/>
          <p:cNvPicPr>
            <a:picLocks noChangeAspect="1"/>
          </p:cNvPicPr>
          <p:nvPr/>
        </p:nvPicPr>
        <p:blipFill>
          <a:blip r:embed="rId2"/>
          <a:stretch>
            <a:fillRect/>
          </a:stretch>
        </p:blipFill>
        <p:spPr>
          <a:xfrm>
            <a:off x="1482190" y="6143626"/>
            <a:ext cx="1118929" cy="534988"/>
          </a:xfrm>
          <a:prstGeom prst="rect">
            <a:avLst/>
          </a:prstGeom>
        </p:spPr>
      </p:pic>
      <p:pic>
        <p:nvPicPr>
          <p:cNvPr id="12" name="Afbeelding 11" descr="DR-ISO-26362-kleur-groot-2.png"/>
          <p:cNvPicPr>
            <a:picLocks noChangeAspect="1"/>
          </p:cNvPicPr>
          <p:nvPr/>
        </p:nvPicPr>
        <p:blipFill>
          <a:blip r:embed="rId3"/>
          <a:stretch>
            <a:fillRect/>
          </a:stretch>
        </p:blipFill>
        <p:spPr>
          <a:xfrm>
            <a:off x="2701390" y="6143626"/>
            <a:ext cx="1118929" cy="534988"/>
          </a:xfrm>
          <a:prstGeom prst="rect">
            <a:avLst/>
          </a:prstGeom>
        </p:spPr>
      </p:pic>
      <p:pic>
        <p:nvPicPr>
          <p:cNvPr id="13" name="Afbeelding 12" descr="DR-ISO-27001-kleur-groot-2.png"/>
          <p:cNvPicPr>
            <a:picLocks noChangeAspect="1"/>
          </p:cNvPicPr>
          <p:nvPr/>
        </p:nvPicPr>
        <p:blipFill>
          <a:blip r:embed="rId4"/>
          <a:stretch>
            <a:fillRect/>
          </a:stretch>
        </p:blipFill>
        <p:spPr>
          <a:xfrm>
            <a:off x="3944348" y="6143626"/>
            <a:ext cx="1118929" cy="534988"/>
          </a:xfrm>
          <a:prstGeom prst="rect">
            <a:avLst/>
          </a:prstGeom>
        </p:spPr>
      </p:pic>
      <p:pic>
        <p:nvPicPr>
          <p:cNvPr id="14" name="Afbeelding 13"/>
          <p:cNvPicPr>
            <a:picLocks noChangeAspect="1"/>
          </p:cNvPicPr>
          <p:nvPr/>
        </p:nvPicPr>
        <p:blipFill>
          <a:blip r:embed="rId5"/>
          <a:stretch>
            <a:fillRect/>
          </a:stretch>
        </p:blipFill>
        <p:spPr>
          <a:xfrm>
            <a:off x="5344319" y="6150596"/>
            <a:ext cx="1034143" cy="599803"/>
          </a:xfrm>
          <a:prstGeom prst="rect">
            <a:avLst/>
          </a:prstGeom>
        </p:spPr>
      </p:pic>
      <p:pic>
        <p:nvPicPr>
          <p:cNvPr id="15" name="Afbeelding 14" descr="research-keurmerkgroep-print.png"/>
          <p:cNvPicPr>
            <a:picLocks noChangeAspect="1"/>
          </p:cNvPicPr>
          <p:nvPr/>
        </p:nvPicPr>
        <p:blipFill>
          <a:blip r:embed="rId6"/>
          <a:stretch>
            <a:fillRect/>
          </a:stretch>
        </p:blipFill>
        <p:spPr>
          <a:xfrm>
            <a:off x="6639719" y="6277113"/>
            <a:ext cx="2542937" cy="323712"/>
          </a:xfrm>
          <a:prstGeom prst="rect">
            <a:avLst/>
          </a:prstGeom>
        </p:spPr>
      </p:pic>
      <p:sp>
        <p:nvSpPr>
          <p:cNvPr id="16" name="Rechthoek 15"/>
          <p:cNvSpPr/>
          <p:nvPr/>
        </p:nvSpPr>
        <p:spPr>
          <a:xfrm>
            <a:off x="2363788" y="385763"/>
            <a:ext cx="7577137" cy="461665"/>
          </a:xfrm>
          <a:prstGeom prst="rect">
            <a:avLst/>
          </a:prstGeom>
        </p:spPr>
        <p:txBody>
          <a:bodyPr lIns="0" tIns="0" rIns="0" bIns="0">
            <a:spAutoFit/>
          </a:bodyPr>
          <a:lstStyle/>
          <a:p>
            <a:pPr algn="r">
              <a:defRPr/>
            </a:pPr>
            <a:r>
              <a:rPr lang="nl-NL" sz="3000" b="1" dirty="0">
                <a:solidFill>
                  <a:srgbClr val="E2001A"/>
                </a:solidFill>
                <a:latin typeface="Verdana"/>
                <a:ea typeface="Verdana"/>
                <a:cs typeface="Verdana"/>
              </a:rPr>
              <a:t>Contact</a:t>
            </a:r>
          </a:p>
        </p:txBody>
      </p:sp>
      <p:pic>
        <p:nvPicPr>
          <p:cNvPr id="21" name="Afbeelding 20">
            <a:extLst>
              <a:ext uri="{FF2B5EF4-FFF2-40B4-BE49-F238E27FC236}">
                <a16:creationId xmlns:a16="http://schemas.microsoft.com/office/drawing/2014/main" id="{6668D5BA-25D0-4912-8137-052D74CCC00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22893" y="2848831"/>
            <a:ext cx="1148695" cy="1148695"/>
          </a:xfrm>
          <a:prstGeom prst="rect">
            <a:avLst/>
          </a:prstGeom>
        </p:spPr>
      </p:pic>
      <p:sp>
        <p:nvSpPr>
          <p:cNvPr id="24" name="Tekstvak 25">
            <a:extLst>
              <a:ext uri="{FF2B5EF4-FFF2-40B4-BE49-F238E27FC236}">
                <a16:creationId xmlns:a16="http://schemas.microsoft.com/office/drawing/2014/main" id="{55D75C7B-DCBE-4A67-AD5F-9C78E4F74DF9}"/>
              </a:ext>
            </a:extLst>
          </p:cNvPr>
          <p:cNvSpPr txBox="1"/>
          <p:nvPr/>
        </p:nvSpPr>
        <p:spPr>
          <a:xfrm>
            <a:off x="5697835" y="4279528"/>
            <a:ext cx="2598812" cy="654025"/>
          </a:xfrm>
          <a:prstGeom prst="rect">
            <a:avLst/>
          </a:prstGeom>
          <a:noFill/>
        </p:spPr>
        <p:txBody>
          <a:bodyPr wrap="square" lIns="0" tIns="0" rIns="0" bIns="0" rtlCol="0">
            <a:spAutoFit/>
          </a:bodyPr>
          <a:lstStyle/>
          <a:p>
            <a:pPr algn="ctr">
              <a:lnSpc>
                <a:spcPts val="1285"/>
              </a:lnSpc>
            </a:pPr>
            <a:r>
              <a:rPr lang="en-US" sz="1100" b="1" dirty="0">
                <a:solidFill>
                  <a:srgbClr val="E2001A"/>
                </a:solidFill>
                <a:latin typeface="Verdana"/>
                <a:ea typeface="Verdana"/>
                <a:cs typeface="Verdana"/>
              </a:rPr>
              <a:t>Benthe Spijkers</a:t>
            </a:r>
          </a:p>
          <a:p>
            <a:pPr algn="ctr">
              <a:lnSpc>
                <a:spcPts val="1285"/>
              </a:lnSpc>
            </a:pPr>
            <a:r>
              <a:rPr lang="en-US" sz="1100" dirty="0">
                <a:solidFill>
                  <a:srgbClr val="009BD5"/>
                </a:solidFill>
                <a:latin typeface="Verdana"/>
                <a:ea typeface="Verdana"/>
                <a:cs typeface="Verdana"/>
              </a:rPr>
              <a:t>Research manager</a:t>
            </a:r>
          </a:p>
          <a:p>
            <a:pPr algn="ctr">
              <a:lnSpc>
                <a:spcPts val="1285"/>
              </a:lnSpc>
            </a:pPr>
            <a:r>
              <a:rPr lang="en-US" sz="1100" dirty="0">
                <a:solidFill>
                  <a:srgbClr val="009BD5"/>
                </a:solidFill>
                <a:latin typeface="Verdana"/>
                <a:ea typeface="Verdana"/>
                <a:cs typeface="Verdana"/>
              </a:rPr>
              <a:t>06 15 28 86 66</a:t>
            </a:r>
          </a:p>
          <a:p>
            <a:pPr algn="ctr" fontAlgn="base">
              <a:lnSpc>
                <a:spcPts val="1210"/>
              </a:lnSpc>
              <a:spcAft>
                <a:spcPts val="0"/>
              </a:spcAft>
            </a:pPr>
            <a:r>
              <a:rPr lang="en-US" sz="1100" dirty="0">
                <a:solidFill>
                  <a:srgbClr val="57B327"/>
                </a:solidFill>
                <a:latin typeface="Verdana"/>
                <a:ea typeface="Verdana"/>
                <a:cs typeface="Verdana"/>
              </a:rPr>
              <a:t>benthe.spijkers@directresearch.nl</a:t>
            </a:r>
          </a:p>
        </p:txBody>
      </p:sp>
      <p:pic>
        <p:nvPicPr>
          <p:cNvPr id="25" name="Afbeelding 24">
            <a:extLst>
              <a:ext uri="{FF2B5EF4-FFF2-40B4-BE49-F238E27FC236}">
                <a16:creationId xmlns:a16="http://schemas.microsoft.com/office/drawing/2014/main" id="{00904DC7-EB3C-4212-8C4C-F3BBEBF54677}"/>
              </a:ext>
            </a:extLst>
          </p:cNvPr>
          <p:cNvPicPr>
            <a:picLocks noChangeAspect="1"/>
          </p:cNvPicPr>
          <p:nvPr/>
        </p:nvPicPr>
        <p:blipFill rotWithShape="1">
          <a:blip r:embed="rId8"/>
          <a:srcRect l="9073" t="-82" r="5020" b="3257"/>
          <a:stretch/>
        </p:blipFill>
        <p:spPr>
          <a:xfrm>
            <a:off x="3548685" y="2789759"/>
            <a:ext cx="1148695" cy="1194642"/>
          </a:xfrm>
          <a:prstGeom prst="rect">
            <a:avLst/>
          </a:prstGeom>
        </p:spPr>
      </p:pic>
      <p:sp>
        <p:nvSpPr>
          <p:cNvPr id="26" name="Tekstvak 25">
            <a:extLst>
              <a:ext uri="{FF2B5EF4-FFF2-40B4-BE49-F238E27FC236}">
                <a16:creationId xmlns:a16="http://schemas.microsoft.com/office/drawing/2014/main" id="{0E3C2E1E-CA4C-456D-994D-AF213C6D975B}"/>
              </a:ext>
            </a:extLst>
          </p:cNvPr>
          <p:cNvSpPr txBox="1"/>
          <p:nvPr/>
        </p:nvSpPr>
        <p:spPr>
          <a:xfrm>
            <a:off x="2680023" y="4279528"/>
            <a:ext cx="2598812" cy="666849"/>
          </a:xfrm>
          <a:prstGeom prst="rect">
            <a:avLst/>
          </a:prstGeom>
          <a:noFill/>
        </p:spPr>
        <p:txBody>
          <a:bodyPr wrap="square" lIns="0" tIns="0" rIns="0" bIns="0" rtlCol="0">
            <a:spAutoFit/>
          </a:bodyPr>
          <a:lstStyle/>
          <a:p>
            <a:pPr algn="ctr" fontAlgn="base">
              <a:lnSpc>
                <a:spcPts val="1285"/>
              </a:lnSpc>
              <a:spcAft>
                <a:spcPts val="0"/>
              </a:spcAft>
            </a:pPr>
            <a:r>
              <a:rPr lang="en-US" sz="1100" b="1" dirty="0">
                <a:solidFill>
                  <a:srgbClr val="E2001A"/>
                </a:solidFill>
                <a:latin typeface="Verdana"/>
                <a:ea typeface="Verdana"/>
                <a:cs typeface="Verdana"/>
              </a:rPr>
              <a:t>Robert </a:t>
            </a:r>
            <a:r>
              <a:rPr lang="en-US" sz="1100" b="1" dirty="0" err="1">
                <a:solidFill>
                  <a:srgbClr val="E2001A"/>
                </a:solidFill>
                <a:latin typeface="Verdana"/>
                <a:ea typeface="Verdana"/>
                <a:cs typeface="Verdana"/>
              </a:rPr>
              <a:t>Röling</a:t>
            </a:r>
            <a:endParaRPr lang="en-US" sz="1100" b="1" dirty="0">
              <a:solidFill>
                <a:srgbClr val="E2001A"/>
              </a:solidFill>
              <a:latin typeface="Verdana"/>
              <a:ea typeface="Verdana"/>
              <a:cs typeface="Verdana"/>
            </a:endParaRPr>
          </a:p>
          <a:p>
            <a:pPr algn="ctr" fontAlgn="base">
              <a:lnSpc>
                <a:spcPts val="1285"/>
              </a:lnSpc>
              <a:spcAft>
                <a:spcPts val="0"/>
              </a:spcAft>
            </a:pPr>
            <a:r>
              <a:rPr lang="en-US" sz="1100" dirty="0">
                <a:solidFill>
                  <a:srgbClr val="009BD5"/>
                </a:solidFill>
                <a:latin typeface="Verdana"/>
                <a:ea typeface="Verdana"/>
                <a:cs typeface="Verdana"/>
              </a:rPr>
              <a:t>Research consultant</a:t>
            </a:r>
          </a:p>
          <a:p>
            <a:pPr algn="ctr">
              <a:lnSpc>
                <a:spcPts val="1285"/>
              </a:lnSpc>
              <a:spcAft>
                <a:spcPts val="0"/>
              </a:spcAft>
            </a:pPr>
            <a:r>
              <a:rPr lang="en-US" sz="1100" dirty="0">
                <a:solidFill>
                  <a:srgbClr val="009BD5"/>
                </a:solidFill>
                <a:latin typeface="Verdana"/>
                <a:ea typeface="Verdana"/>
                <a:cs typeface="Verdana"/>
              </a:rPr>
              <a:t>06 50 12 67 47</a:t>
            </a:r>
          </a:p>
          <a:p>
            <a:pPr algn="ctr">
              <a:lnSpc>
                <a:spcPts val="1285"/>
              </a:lnSpc>
              <a:spcAft>
                <a:spcPts val="0"/>
              </a:spcAft>
            </a:pPr>
            <a:r>
              <a:rPr lang="en-US" sz="1100" dirty="0">
                <a:solidFill>
                  <a:srgbClr val="57B327"/>
                </a:solidFill>
                <a:latin typeface="Verdana"/>
                <a:ea typeface="Verdana"/>
                <a:cs typeface="Verdana"/>
              </a:rPr>
              <a:t>robert.roling@directresearch.nl</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1"/>
          </p:nvPr>
        </p:nvSpPr>
        <p:spPr/>
        <p:txBody>
          <a:bodyPr/>
          <a:lstStyle/>
          <a:p>
            <a:pPr>
              <a:defRPr/>
            </a:pPr>
            <a:fld id="{EFBB089C-3EC7-E142-A0CA-E2985DC170D8}" type="slidenum">
              <a:rPr lang="pl-PL"/>
              <a:pPr>
                <a:defRPr/>
              </a:pPr>
              <a:t>3</a:t>
            </a:fld>
            <a:endParaRPr lang="pl-PL"/>
          </a:p>
        </p:txBody>
      </p:sp>
      <p:sp>
        <p:nvSpPr>
          <p:cNvPr id="3" name="Tijdelijke aanduiding voor dianummer 1"/>
          <p:cNvSpPr txBox="1">
            <a:spLocks/>
          </p:cNvSpPr>
          <p:nvPr/>
        </p:nvSpPr>
        <p:spPr>
          <a:xfrm>
            <a:off x="0" y="0"/>
            <a:ext cx="0" cy="0"/>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7BBE937-EC25-1640-A8E3-3897D97C7DC9}"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sp>
        <p:nvSpPr>
          <p:cNvPr id="4" name="Rechthoek 3"/>
          <p:cNvSpPr/>
          <p:nvPr/>
        </p:nvSpPr>
        <p:spPr>
          <a:xfrm>
            <a:off x="2363788" y="385763"/>
            <a:ext cx="7577137" cy="461665"/>
          </a:xfrm>
          <a:prstGeom prst="rect">
            <a:avLst/>
          </a:prstGeom>
        </p:spPr>
        <p:txBody>
          <a:bodyPr lIns="0" tIns="0" rIns="0" bIns="0">
            <a:spAutoFit/>
          </a:bodyPr>
          <a:lstStyle/>
          <a:p>
            <a:pPr algn="r">
              <a:defRPr/>
            </a:pPr>
            <a:r>
              <a:rPr lang="en-US" sz="3000" b="1">
                <a:solidFill>
                  <a:srgbClr val="E2001A"/>
                </a:solidFill>
                <a:latin typeface="Verdana"/>
                <a:ea typeface="Verdana"/>
                <a:cs typeface="Verdana"/>
              </a:rPr>
              <a:t>Achtergrond &amp; opzet</a:t>
            </a:r>
            <a:endParaRPr lang="nl-NL" sz="3000" b="1">
              <a:solidFill>
                <a:srgbClr val="E2001A"/>
              </a:solidFill>
              <a:latin typeface="Verdana"/>
              <a:ea typeface="Verdana"/>
              <a:cs typeface="Verdana"/>
            </a:endParaRPr>
          </a:p>
        </p:txBody>
      </p:sp>
      <p:pic>
        <p:nvPicPr>
          <p:cNvPr id="1026" name="Picture 2" descr="Afbeeldingsresultaat voor vng realisatie gemma">
            <a:extLst>
              <a:ext uri="{FF2B5EF4-FFF2-40B4-BE49-F238E27FC236}">
                <a16:creationId xmlns:a16="http://schemas.microsoft.com/office/drawing/2014/main" id="{29BA3FF9-F397-4B83-83E5-C6C31BA8A9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49450"/>
            <a:ext cx="10688638" cy="36639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1"/>
          </p:nvPr>
        </p:nvSpPr>
        <p:spPr/>
        <p:txBody>
          <a:bodyPr/>
          <a:lstStyle/>
          <a:p>
            <a:pPr>
              <a:defRPr/>
            </a:pPr>
            <a:fld id="{EFBB089C-3EC7-E142-A0CA-E2985DC170D8}" type="slidenum">
              <a:rPr lang="pl-PL"/>
              <a:pPr>
                <a:defRPr/>
              </a:pPr>
              <a:t>4</a:t>
            </a:fld>
            <a:endParaRPr lang="pl-PL"/>
          </a:p>
        </p:txBody>
      </p:sp>
      <p:sp>
        <p:nvSpPr>
          <p:cNvPr id="4" name="Tijdelijke aanduiding voor dianummer 1"/>
          <p:cNvSpPr txBox="1">
            <a:spLocks/>
          </p:cNvSpPr>
          <p:nvPr/>
        </p:nvSpPr>
        <p:spPr>
          <a:xfrm>
            <a:off x="0" y="0"/>
            <a:ext cx="0" cy="0"/>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7BBE937-EC25-1640-A8E3-3897D97C7DC9}"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sp>
        <p:nvSpPr>
          <p:cNvPr id="5" name="Rechthoek 4"/>
          <p:cNvSpPr/>
          <p:nvPr/>
        </p:nvSpPr>
        <p:spPr>
          <a:xfrm>
            <a:off x="2363788" y="385763"/>
            <a:ext cx="7577137" cy="923330"/>
          </a:xfrm>
          <a:prstGeom prst="rect">
            <a:avLst/>
          </a:prstGeom>
        </p:spPr>
        <p:txBody>
          <a:bodyPr tIns="0" rIns="0" bIns="0">
            <a:spAutoFit/>
          </a:bodyPr>
          <a:lstStyle/>
          <a:p>
            <a:pPr algn="r">
              <a:defRPr/>
            </a:pPr>
            <a:r>
              <a:rPr lang="nl-NL" sz="3000" b="1" dirty="0">
                <a:solidFill>
                  <a:srgbClr val="E2001A"/>
                </a:solidFill>
                <a:latin typeface="Verdana"/>
                <a:ea typeface="Verdana"/>
                <a:cs typeface="Verdana"/>
              </a:rPr>
              <a:t>Achtergrond van het onderzoek</a:t>
            </a:r>
          </a:p>
          <a:p>
            <a:pPr algn="r">
              <a:defRPr/>
            </a:pPr>
            <a:endParaRPr lang="nl-NL" sz="3000" b="1" dirty="0">
              <a:solidFill>
                <a:srgbClr val="E2001A"/>
              </a:solidFill>
              <a:latin typeface="Verdana"/>
              <a:ea typeface="Verdana"/>
              <a:cs typeface="Verdana"/>
            </a:endParaRPr>
          </a:p>
        </p:txBody>
      </p:sp>
      <p:sp>
        <p:nvSpPr>
          <p:cNvPr id="6" name="Tekstvak 5"/>
          <p:cNvSpPr txBox="1"/>
          <p:nvPr/>
        </p:nvSpPr>
        <p:spPr>
          <a:xfrm>
            <a:off x="3898899" y="1799431"/>
            <a:ext cx="2932908" cy="3080010"/>
          </a:xfrm>
          <a:prstGeom prst="rect">
            <a:avLst/>
          </a:prstGeom>
          <a:noFill/>
        </p:spPr>
        <p:txBody>
          <a:bodyPr wrap="square" lIns="0" rIns="0" bIns="0" rtlCol="0">
            <a:spAutoFit/>
          </a:bodyPr>
          <a:lstStyle/>
          <a:p>
            <a:pPr marL="540000">
              <a:lnSpc>
                <a:spcPts val="1417"/>
              </a:lnSpc>
            </a:pPr>
            <a:r>
              <a:rPr lang="nl-NL" sz="1200" b="1" dirty="0">
                <a:solidFill>
                  <a:srgbClr val="009BD5"/>
                </a:solidFill>
                <a:latin typeface="Verdana"/>
                <a:ea typeface="Verdana"/>
                <a:cs typeface="Verdana"/>
              </a:rPr>
              <a:t>Doelgroep</a:t>
            </a:r>
          </a:p>
          <a:p>
            <a:pPr marL="360000">
              <a:lnSpc>
                <a:spcPts val="1417"/>
              </a:lnSpc>
            </a:pPr>
            <a:endParaRPr lang="nl-NL" sz="1100" b="1" dirty="0">
              <a:solidFill>
                <a:srgbClr val="009BD5"/>
              </a:solidFill>
              <a:latin typeface="Verdana"/>
              <a:ea typeface="Verdana"/>
              <a:cs typeface="Verdana"/>
            </a:endParaRPr>
          </a:p>
          <a:p>
            <a:pPr>
              <a:lnSpc>
                <a:spcPts val="1417"/>
              </a:lnSpc>
            </a:pPr>
            <a:r>
              <a:rPr lang="nl-NL" sz="1000" dirty="0">
                <a:latin typeface="Verdana"/>
                <a:ea typeface="Verdana"/>
                <a:cs typeface="Verdana"/>
              </a:rPr>
              <a:t>VNG Realisatie heeft een selectie gemaakt van informatiemanagers, informatie-architecten, I&amp;A coördinators/adviseurs en afdelingshoofden werkzaam bij verschillende Nederlandse gemeenten.</a:t>
            </a:r>
          </a:p>
          <a:p>
            <a:pPr marL="180000" indent="-180000">
              <a:lnSpc>
                <a:spcPts val="1417"/>
              </a:lnSpc>
            </a:pPr>
            <a:endParaRPr lang="nl-NL" sz="1100" dirty="0">
              <a:latin typeface="Verdana"/>
              <a:ea typeface="Verdana"/>
              <a:cs typeface="Verdana"/>
            </a:endParaRPr>
          </a:p>
          <a:p>
            <a:pPr marL="180000" indent="-180000">
              <a:lnSpc>
                <a:spcPts val="1417"/>
              </a:lnSpc>
            </a:pPr>
            <a:endParaRPr lang="nl-NL" sz="1100" dirty="0">
              <a:latin typeface="Verdana"/>
              <a:ea typeface="Verdana"/>
              <a:cs typeface="Verdana"/>
            </a:endParaRPr>
          </a:p>
          <a:p>
            <a:pPr marL="360000">
              <a:lnSpc>
                <a:spcPts val="1417"/>
              </a:lnSpc>
            </a:pPr>
            <a:r>
              <a:rPr lang="nl-NL" sz="1200" b="1" dirty="0">
                <a:solidFill>
                  <a:srgbClr val="009BD5"/>
                </a:solidFill>
                <a:latin typeface="Verdana"/>
                <a:ea typeface="Verdana"/>
                <a:cs typeface="Verdana"/>
              </a:rPr>
              <a:t> Methode</a:t>
            </a:r>
          </a:p>
          <a:p>
            <a:pPr marL="360000">
              <a:lnSpc>
                <a:spcPts val="1417"/>
              </a:lnSpc>
            </a:pPr>
            <a:endParaRPr lang="nl-NL" sz="1200" b="1" dirty="0">
              <a:solidFill>
                <a:srgbClr val="009BD5"/>
              </a:solidFill>
              <a:latin typeface="Verdana"/>
              <a:ea typeface="Verdana"/>
              <a:cs typeface="Verdana"/>
            </a:endParaRPr>
          </a:p>
          <a:p>
            <a:pPr>
              <a:lnSpc>
                <a:spcPts val="1417"/>
              </a:lnSpc>
            </a:pPr>
            <a:r>
              <a:rPr lang="nl-NL" sz="1000" dirty="0">
                <a:latin typeface="Verdana"/>
                <a:ea typeface="Verdana"/>
                <a:cs typeface="Verdana"/>
              </a:rPr>
              <a:t>Kwantitatief online onderzoek: gebruikers van GEMMA producten zijn uitgenodigd via </a:t>
            </a:r>
          </a:p>
          <a:p>
            <a:pPr>
              <a:lnSpc>
                <a:spcPts val="1417"/>
              </a:lnSpc>
            </a:pPr>
            <a:r>
              <a:rPr lang="nl-NL" sz="1000" dirty="0">
                <a:latin typeface="Verdana"/>
                <a:ea typeface="Verdana"/>
                <a:cs typeface="Verdana"/>
              </a:rPr>
              <a:t>e-mail. </a:t>
            </a:r>
          </a:p>
          <a:p>
            <a:pPr>
              <a:lnSpc>
                <a:spcPts val="1417"/>
              </a:lnSpc>
            </a:pPr>
            <a:endParaRPr lang="nl-NL" sz="1000" dirty="0">
              <a:latin typeface="Verdana"/>
              <a:ea typeface="Verdana"/>
              <a:cs typeface="Verdana"/>
            </a:endParaRPr>
          </a:p>
          <a:p>
            <a:pPr>
              <a:lnSpc>
                <a:spcPts val="1417"/>
              </a:lnSpc>
            </a:pPr>
            <a:r>
              <a:rPr lang="nl-NL" sz="1000" dirty="0">
                <a:latin typeface="Verdana"/>
                <a:ea typeface="Verdana"/>
                <a:cs typeface="Verdana"/>
              </a:rPr>
              <a:t>De vragenlijst bestaat in totaal uit 26 vragen.</a:t>
            </a:r>
          </a:p>
        </p:txBody>
      </p:sp>
      <p:cxnSp>
        <p:nvCxnSpPr>
          <p:cNvPr id="7" name="Rechte verbindingslijn 6"/>
          <p:cNvCxnSpPr/>
          <p:nvPr/>
        </p:nvCxnSpPr>
        <p:spPr>
          <a:xfrm rot="5400000">
            <a:off x="4298801" y="4519022"/>
            <a:ext cx="52200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sp>
        <p:nvSpPr>
          <p:cNvPr id="8" name="Tekstvak 7"/>
          <p:cNvSpPr txBox="1"/>
          <p:nvPr/>
        </p:nvSpPr>
        <p:spPr>
          <a:xfrm>
            <a:off x="785813" y="1799432"/>
            <a:ext cx="2822575" cy="3618619"/>
          </a:xfrm>
          <a:prstGeom prst="rect">
            <a:avLst/>
          </a:prstGeom>
          <a:noFill/>
        </p:spPr>
        <p:txBody>
          <a:bodyPr wrap="square" lIns="0" rIns="0" bIns="0" rtlCol="0">
            <a:spAutoFit/>
          </a:bodyPr>
          <a:lstStyle/>
          <a:p>
            <a:pPr marL="360000">
              <a:lnSpc>
                <a:spcPts val="1417"/>
              </a:lnSpc>
            </a:pPr>
            <a:r>
              <a:rPr lang="nl-NL" sz="1200" b="1" dirty="0">
                <a:solidFill>
                  <a:srgbClr val="009BD5"/>
                </a:solidFill>
                <a:latin typeface="Verdana"/>
                <a:ea typeface="Verdana"/>
                <a:cs typeface="Verdana"/>
              </a:rPr>
              <a:t>Doel onderzoek</a:t>
            </a:r>
          </a:p>
          <a:p>
            <a:pPr>
              <a:lnSpc>
                <a:spcPts val="1417"/>
              </a:lnSpc>
            </a:pPr>
            <a:endParaRPr lang="nl-NL" sz="1000" dirty="0">
              <a:latin typeface="Verdana"/>
              <a:ea typeface="Verdana"/>
              <a:cs typeface="Verdana"/>
            </a:endParaRPr>
          </a:p>
          <a:p>
            <a:pPr>
              <a:lnSpc>
                <a:spcPts val="1417"/>
              </a:lnSpc>
            </a:pPr>
            <a:r>
              <a:rPr lang="nl-NL" sz="1000" dirty="0">
                <a:latin typeface="Verdana"/>
                <a:ea typeface="Verdana"/>
                <a:cs typeface="Verdana"/>
              </a:rPr>
              <a:t>DirectResearch heeft in opdracht van VNG Realisatie opnieuw een onderzoek uitgevoerd onder gebruikers van GEMMA (</a:t>
            </a:r>
            <a:r>
              <a:rPr lang="nl-NL" sz="1000" dirty="0" err="1">
                <a:latin typeface="Verdana"/>
                <a:ea typeface="Verdana"/>
                <a:cs typeface="Verdana"/>
              </a:rPr>
              <a:t>GEMeentelijke</a:t>
            </a:r>
            <a:r>
              <a:rPr lang="nl-NL" sz="1000" dirty="0">
                <a:latin typeface="Verdana"/>
                <a:ea typeface="Verdana"/>
                <a:cs typeface="Verdana"/>
              </a:rPr>
              <a:t> Model Architectuur). In 2014 en 2016 is een zelfde onderzoek uitgevoerd onder gebruikers van GEMMA.</a:t>
            </a:r>
          </a:p>
          <a:p>
            <a:pPr>
              <a:lnSpc>
                <a:spcPts val="1417"/>
              </a:lnSpc>
            </a:pPr>
            <a:endParaRPr lang="nl-NL" sz="1000" dirty="0">
              <a:latin typeface="Verdana"/>
              <a:ea typeface="Verdana"/>
              <a:cs typeface="Verdana"/>
            </a:endParaRPr>
          </a:p>
          <a:p>
            <a:pPr>
              <a:lnSpc>
                <a:spcPts val="1417"/>
              </a:lnSpc>
            </a:pPr>
            <a:r>
              <a:rPr lang="nl-NL" sz="1100" i="1" dirty="0">
                <a:solidFill>
                  <a:srgbClr val="57B327"/>
                </a:solidFill>
                <a:latin typeface="Verdana"/>
                <a:ea typeface="Verdana"/>
                <a:cs typeface="Verdana"/>
              </a:rPr>
              <a:t>Doelstelling </a:t>
            </a:r>
          </a:p>
          <a:p>
            <a:pPr>
              <a:lnSpc>
                <a:spcPts val="1417"/>
              </a:lnSpc>
            </a:pPr>
            <a:r>
              <a:rPr lang="nl-NL" sz="1000" dirty="0">
                <a:latin typeface="Verdana"/>
                <a:ea typeface="Verdana"/>
                <a:cs typeface="Verdana"/>
              </a:rPr>
              <a:t>Het onderzoek biedt onder andere inzicht in de bekendheid, het gebruiksgemak en de waardering van GEMMA-producten. Het onderzoek zal ook inzicht geven in verdere behoeften van gebruikers.</a:t>
            </a:r>
          </a:p>
          <a:p>
            <a:pPr>
              <a:lnSpc>
                <a:spcPts val="1417"/>
              </a:lnSpc>
            </a:pPr>
            <a:endParaRPr lang="nl-NL" sz="1000" dirty="0">
              <a:latin typeface="Verdana"/>
              <a:ea typeface="Verdana"/>
              <a:cs typeface="Verdana"/>
            </a:endParaRPr>
          </a:p>
          <a:p>
            <a:pPr>
              <a:lnSpc>
                <a:spcPts val="1417"/>
              </a:lnSpc>
            </a:pPr>
            <a:r>
              <a:rPr lang="nl-NL" sz="1000" dirty="0">
                <a:latin typeface="Verdana"/>
                <a:ea typeface="Verdana"/>
                <a:cs typeface="Verdana"/>
              </a:rPr>
              <a:t>Significante verschillen tussen de huidige resultaten en de resultaten uit 2016 worden weergegeven door middel van het volgende symbool: </a:t>
            </a:r>
          </a:p>
        </p:txBody>
      </p:sp>
      <p:cxnSp>
        <p:nvCxnSpPr>
          <p:cNvPr id="9" name="Rechte verbindingslijn 8"/>
          <p:cNvCxnSpPr/>
          <p:nvPr/>
        </p:nvCxnSpPr>
        <p:spPr>
          <a:xfrm rot="16200000" flipH="1">
            <a:off x="1135707" y="4519816"/>
            <a:ext cx="5220000" cy="1"/>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pic>
        <p:nvPicPr>
          <p:cNvPr id="10" name="Afbeelding 9" descr="Symbool-7.pdf"/>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3"/>
              <a:stretch>
                <a:fillRect/>
              </a:stretch>
            </p:blipFill>
          </mc:Choice>
          <mc:Fallback>
            <p:blipFill>
              <a:blip r:embed="rId4"/>
              <a:stretch>
                <a:fillRect/>
              </a:stretch>
            </p:blipFill>
          </mc:Fallback>
        </mc:AlternateContent>
        <p:spPr>
          <a:xfrm>
            <a:off x="696119" y="1724025"/>
            <a:ext cx="457200" cy="457200"/>
          </a:xfrm>
          <a:prstGeom prst="rect">
            <a:avLst/>
          </a:prstGeom>
        </p:spPr>
      </p:pic>
      <p:pic>
        <p:nvPicPr>
          <p:cNvPr id="11" name="Afbeelding 10" descr="Symbool-8.pdf"/>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5"/>
              <a:stretch>
                <a:fillRect/>
              </a:stretch>
            </p:blipFill>
          </mc:Choice>
          <mc:Fallback>
            <p:blipFill>
              <a:blip r:embed="rId6"/>
              <a:stretch>
                <a:fillRect/>
              </a:stretch>
            </p:blipFill>
          </mc:Fallback>
        </mc:AlternateContent>
        <p:spPr>
          <a:xfrm>
            <a:off x="3896519" y="1724025"/>
            <a:ext cx="457200" cy="457200"/>
          </a:xfrm>
          <a:prstGeom prst="rect">
            <a:avLst/>
          </a:prstGeom>
        </p:spPr>
      </p:pic>
      <p:pic>
        <p:nvPicPr>
          <p:cNvPr id="12" name="Afbeelding 11" descr="Symbool-9.pdf"/>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7"/>
              <a:stretch>
                <a:fillRect/>
              </a:stretch>
            </p:blipFill>
          </mc:Choice>
          <mc:Fallback>
            <p:blipFill>
              <a:blip r:embed="rId8"/>
              <a:stretch>
                <a:fillRect/>
              </a:stretch>
            </p:blipFill>
          </mc:Fallback>
        </mc:AlternateContent>
        <p:spPr>
          <a:xfrm>
            <a:off x="3833203" y="3324225"/>
            <a:ext cx="457200" cy="457200"/>
          </a:xfrm>
          <a:prstGeom prst="rect">
            <a:avLst/>
          </a:prstGeom>
        </p:spPr>
      </p:pic>
      <p:sp>
        <p:nvSpPr>
          <p:cNvPr id="13" name="Tekstvak 12"/>
          <p:cNvSpPr txBox="1"/>
          <p:nvPr/>
        </p:nvSpPr>
        <p:spPr>
          <a:xfrm>
            <a:off x="7108214" y="1799431"/>
            <a:ext cx="2832711" cy="2367571"/>
          </a:xfrm>
          <a:prstGeom prst="rect">
            <a:avLst/>
          </a:prstGeom>
          <a:noFill/>
        </p:spPr>
        <p:txBody>
          <a:bodyPr wrap="square" lIns="0" rIns="0" bIns="0" rtlCol="0">
            <a:spAutoFit/>
          </a:bodyPr>
          <a:lstStyle/>
          <a:p>
            <a:pPr marL="360000">
              <a:lnSpc>
                <a:spcPts val="1417"/>
              </a:lnSpc>
            </a:pPr>
            <a:r>
              <a:rPr lang="nl-NL" sz="1200" b="1" dirty="0">
                <a:solidFill>
                  <a:srgbClr val="009BD5"/>
                </a:solidFill>
                <a:latin typeface="Verdana"/>
                <a:ea typeface="Verdana"/>
                <a:cs typeface="Verdana"/>
              </a:rPr>
              <a:t>Veldwerk periode</a:t>
            </a:r>
          </a:p>
          <a:p>
            <a:pPr marL="360000">
              <a:lnSpc>
                <a:spcPts val="1417"/>
              </a:lnSpc>
            </a:pPr>
            <a:endParaRPr lang="nl-NL" sz="1100" b="1" dirty="0">
              <a:solidFill>
                <a:srgbClr val="009BD5"/>
              </a:solidFill>
              <a:latin typeface="Verdana"/>
              <a:ea typeface="Verdana"/>
              <a:cs typeface="Verdana"/>
            </a:endParaRPr>
          </a:p>
          <a:p>
            <a:pPr>
              <a:lnSpc>
                <a:spcPts val="1417"/>
              </a:lnSpc>
            </a:pPr>
            <a:r>
              <a:rPr lang="nl-NL" sz="1000" dirty="0">
                <a:latin typeface="Verdana"/>
                <a:ea typeface="Verdana"/>
                <a:cs typeface="Verdana"/>
              </a:rPr>
              <a:t>22 november 2018 – 10 december 2018</a:t>
            </a:r>
            <a:endParaRPr lang="nl-NL" sz="1100" dirty="0">
              <a:latin typeface="Verdana"/>
              <a:ea typeface="Verdana"/>
              <a:cs typeface="Verdana"/>
            </a:endParaRPr>
          </a:p>
          <a:p>
            <a:pPr marL="180000" indent="-180000">
              <a:lnSpc>
                <a:spcPts val="1417"/>
              </a:lnSpc>
            </a:pPr>
            <a:endParaRPr lang="nl-NL" sz="1100" dirty="0">
              <a:latin typeface="Verdana"/>
              <a:ea typeface="Verdana"/>
              <a:cs typeface="Verdana"/>
            </a:endParaRPr>
          </a:p>
          <a:p>
            <a:pPr marL="180000" indent="-180000">
              <a:lnSpc>
                <a:spcPts val="1417"/>
              </a:lnSpc>
            </a:pPr>
            <a:endParaRPr lang="nl-NL" sz="1100" dirty="0">
              <a:latin typeface="Verdana"/>
              <a:ea typeface="Verdana"/>
              <a:cs typeface="Verdana"/>
            </a:endParaRPr>
          </a:p>
          <a:p>
            <a:pPr marL="360000">
              <a:lnSpc>
                <a:spcPts val="1417"/>
              </a:lnSpc>
            </a:pPr>
            <a:r>
              <a:rPr lang="nl-NL" sz="1200" b="1" dirty="0">
                <a:solidFill>
                  <a:srgbClr val="009BD5"/>
                </a:solidFill>
                <a:latin typeface="Verdana"/>
                <a:ea typeface="Verdana"/>
                <a:cs typeface="Verdana"/>
              </a:rPr>
              <a:t>Respons</a:t>
            </a:r>
          </a:p>
          <a:p>
            <a:pPr marL="360000">
              <a:lnSpc>
                <a:spcPts val="1417"/>
              </a:lnSpc>
            </a:pPr>
            <a:endParaRPr lang="nl-NL" sz="1100" b="1" dirty="0">
              <a:solidFill>
                <a:srgbClr val="009BD5"/>
              </a:solidFill>
              <a:latin typeface="Verdana"/>
              <a:ea typeface="Verdana"/>
              <a:cs typeface="Verdana"/>
            </a:endParaRPr>
          </a:p>
          <a:p>
            <a:pPr marL="180000" indent="-180000">
              <a:lnSpc>
                <a:spcPts val="1417"/>
              </a:lnSpc>
            </a:pPr>
            <a:r>
              <a:rPr lang="nl-NL" sz="1000" dirty="0">
                <a:solidFill>
                  <a:srgbClr val="57B327"/>
                </a:solidFill>
                <a:latin typeface="Zapf Dingbats"/>
                <a:ea typeface="Verdana"/>
                <a:cs typeface="Verdana"/>
              </a:rPr>
              <a:t>›</a:t>
            </a:r>
            <a:r>
              <a:rPr lang="nl-NL" sz="1000" dirty="0">
                <a:latin typeface=""/>
                <a:ea typeface="Verdana"/>
                <a:cs typeface="Verdana"/>
              </a:rPr>
              <a:t>	</a:t>
            </a:r>
            <a:r>
              <a:rPr lang="nl-NL" sz="1000" dirty="0">
                <a:latin typeface="Verdana"/>
                <a:ea typeface="Verdana"/>
                <a:cs typeface="Verdana"/>
              </a:rPr>
              <a:t>Bron: Mailinglijst VNG Realisatie</a:t>
            </a:r>
          </a:p>
          <a:p>
            <a:pPr marL="180000" indent="-180000">
              <a:lnSpc>
                <a:spcPts val="1417"/>
              </a:lnSpc>
            </a:pPr>
            <a:r>
              <a:rPr lang="nl-NL" sz="1000" dirty="0">
                <a:solidFill>
                  <a:srgbClr val="57B327"/>
                </a:solidFill>
                <a:latin typeface="Zapf Dingbats"/>
                <a:ea typeface="Verdana"/>
                <a:cs typeface="Verdana"/>
              </a:rPr>
              <a:t>›</a:t>
            </a:r>
            <a:r>
              <a:rPr lang="nl-NL" sz="1000" dirty="0">
                <a:latin typeface=""/>
                <a:ea typeface="Verdana"/>
                <a:cs typeface="Verdana"/>
              </a:rPr>
              <a:t>	</a:t>
            </a:r>
            <a:r>
              <a:rPr lang="nl-NL" sz="1000" dirty="0">
                <a:latin typeface="Verdana"/>
                <a:ea typeface="Verdana"/>
                <a:cs typeface="Verdana"/>
              </a:rPr>
              <a:t>Bruto steekproef 2-meting: 1199</a:t>
            </a:r>
          </a:p>
          <a:p>
            <a:pPr marL="180000" indent="-180000">
              <a:lnSpc>
                <a:spcPts val="1417"/>
              </a:lnSpc>
            </a:pPr>
            <a:r>
              <a:rPr lang="nl-NL" sz="1000" dirty="0">
                <a:solidFill>
                  <a:srgbClr val="57B327"/>
                </a:solidFill>
                <a:latin typeface="Zapf Dingbats"/>
                <a:ea typeface="Verdana"/>
                <a:cs typeface="Verdana"/>
              </a:rPr>
              <a:t>›</a:t>
            </a:r>
            <a:r>
              <a:rPr lang="nl-NL" sz="1000" dirty="0">
                <a:latin typeface=""/>
                <a:ea typeface="Verdana"/>
                <a:cs typeface="Verdana"/>
              </a:rPr>
              <a:t>	</a:t>
            </a:r>
            <a:r>
              <a:rPr lang="nl-NL" sz="1000" dirty="0">
                <a:latin typeface="Verdana"/>
                <a:ea typeface="Verdana"/>
                <a:cs typeface="Verdana"/>
              </a:rPr>
              <a:t>Netto steekproef 2-meting: 157 (13%)</a:t>
            </a:r>
          </a:p>
          <a:p>
            <a:pPr marL="180000" indent="-180000">
              <a:lnSpc>
                <a:spcPts val="1417"/>
              </a:lnSpc>
            </a:pPr>
            <a:r>
              <a:rPr lang="nl-NL" sz="100" dirty="0">
                <a:latin typeface="Verdana"/>
                <a:ea typeface="Verdana"/>
                <a:cs typeface="Verdana"/>
              </a:rPr>
              <a:t>  </a:t>
            </a:r>
          </a:p>
          <a:p>
            <a:pPr marL="180000" indent="-180000">
              <a:lnSpc>
                <a:spcPts val="1417"/>
              </a:lnSpc>
            </a:pPr>
            <a:r>
              <a:rPr lang="nl-NL" sz="1000" dirty="0">
                <a:solidFill>
                  <a:srgbClr val="57B327"/>
                </a:solidFill>
                <a:latin typeface="Zapf Dingbats"/>
                <a:ea typeface="Verdana"/>
                <a:cs typeface="Verdana"/>
              </a:rPr>
              <a:t>›</a:t>
            </a:r>
            <a:r>
              <a:rPr lang="nl-NL" sz="1000" dirty="0">
                <a:latin typeface=""/>
                <a:ea typeface="Verdana"/>
                <a:cs typeface="Verdana"/>
              </a:rPr>
              <a:t>	</a:t>
            </a:r>
            <a:r>
              <a:rPr lang="nl-NL" sz="1000" dirty="0">
                <a:latin typeface="Verdana"/>
                <a:ea typeface="Verdana"/>
                <a:cs typeface="Verdana"/>
              </a:rPr>
              <a:t>Netto steekproef 1-meting: 227 (21%)</a:t>
            </a:r>
          </a:p>
          <a:p>
            <a:pPr marL="180000" indent="-180000">
              <a:lnSpc>
                <a:spcPts val="1417"/>
              </a:lnSpc>
            </a:pPr>
            <a:r>
              <a:rPr lang="nl-NL" sz="1000" dirty="0">
                <a:solidFill>
                  <a:srgbClr val="57B327"/>
                </a:solidFill>
                <a:latin typeface="Zapf Dingbats"/>
                <a:ea typeface="Verdana"/>
                <a:cs typeface="Verdana"/>
              </a:rPr>
              <a:t>›</a:t>
            </a:r>
            <a:r>
              <a:rPr lang="nl-NL" sz="1000" dirty="0">
                <a:latin typeface=""/>
                <a:ea typeface="Verdana"/>
                <a:cs typeface="Verdana"/>
              </a:rPr>
              <a:t>	</a:t>
            </a:r>
            <a:r>
              <a:rPr lang="nl-NL" sz="1000" dirty="0">
                <a:latin typeface="Verdana"/>
                <a:ea typeface="Verdana"/>
                <a:cs typeface="Verdana"/>
              </a:rPr>
              <a:t>Netto steekproef 0-meting: 68 (27%)</a:t>
            </a:r>
          </a:p>
        </p:txBody>
      </p:sp>
      <p:pic>
        <p:nvPicPr>
          <p:cNvPr id="14" name="Afbeelding 13" descr="Symbool-10.pdf"/>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10"/>
              <a:stretch>
                <a:fillRect/>
              </a:stretch>
            </p:blipFill>
          </mc:Choice>
          <mc:Fallback>
            <p:blipFill>
              <a:blip r:embed="rId11"/>
              <a:stretch>
                <a:fillRect/>
              </a:stretch>
            </p:blipFill>
          </mc:Fallback>
        </mc:AlternateContent>
        <p:spPr>
          <a:xfrm>
            <a:off x="7020719" y="1724025"/>
            <a:ext cx="457200" cy="457200"/>
          </a:xfrm>
          <a:prstGeom prst="rect">
            <a:avLst/>
          </a:prstGeom>
        </p:spPr>
      </p:pic>
      <p:pic>
        <p:nvPicPr>
          <p:cNvPr id="15" name="Afbeelding 14" descr="Symbool-11.pdf"/>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12"/>
              <a:stretch>
                <a:fillRect/>
              </a:stretch>
            </p:blipFill>
          </mc:Choice>
          <mc:Fallback>
            <p:blipFill>
              <a:blip r:embed="rId13"/>
              <a:stretch>
                <a:fillRect/>
              </a:stretch>
            </p:blipFill>
          </mc:Fallback>
        </mc:AlternateContent>
        <p:spPr>
          <a:xfrm>
            <a:off x="7020719" y="2562225"/>
            <a:ext cx="457200" cy="457200"/>
          </a:xfrm>
          <a:prstGeom prst="rect">
            <a:avLst/>
          </a:prstGeom>
        </p:spPr>
      </p:pic>
      <p:sp>
        <p:nvSpPr>
          <p:cNvPr id="33" name="5-puntige ster 32"/>
          <p:cNvSpPr/>
          <p:nvPr/>
        </p:nvSpPr>
        <p:spPr>
          <a:xfrm>
            <a:off x="2059126" y="5232007"/>
            <a:ext cx="144016" cy="144016"/>
          </a:xfrm>
          <a:prstGeom prst="star5">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aphicFrame>
        <p:nvGraphicFramePr>
          <p:cNvPr id="17" name="Tabel 16"/>
          <p:cNvGraphicFramePr>
            <a:graphicFrameLocks noGrp="1"/>
          </p:cNvGraphicFramePr>
          <p:nvPr>
            <p:extLst>
              <p:ext uri="{D42A27DB-BD31-4B8C-83A1-F6EECF244321}">
                <p14:modId xmlns:p14="http://schemas.microsoft.com/office/powerpoint/2010/main" val="902440592"/>
              </p:ext>
            </p:extLst>
          </p:nvPr>
        </p:nvGraphicFramePr>
        <p:xfrm>
          <a:off x="7108214" y="4314419"/>
          <a:ext cx="2885892" cy="2563350"/>
        </p:xfrm>
        <a:graphic>
          <a:graphicData uri="http://schemas.openxmlformats.org/drawingml/2006/table">
            <a:tbl>
              <a:tblPr>
                <a:tableStyleId>{5C22544A-7EE6-4342-B048-85BDC9FD1C3A}</a:tableStyleId>
              </a:tblPr>
              <a:tblGrid>
                <a:gridCol w="2255434">
                  <a:extLst>
                    <a:ext uri="{9D8B030D-6E8A-4147-A177-3AD203B41FA5}">
                      <a16:colId xmlns:a16="http://schemas.microsoft.com/office/drawing/2014/main" val="20000"/>
                    </a:ext>
                  </a:extLst>
                </a:gridCol>
                <a:gridCol w="630458">
                  <a:extLst>
                    <a:ext uri="{9D8B030D-6E8A-4147-A177-3AD203B41FA5}">
                      <a16:colId xmlns:a16="http://schemas.microsoft.com/office/drawing/2014/main" val="20001"/>
                    </a:ext>
                  </a:extLst>
                </a:gridCol>
              </a:tblGrid>
              <a:tr h="231242">
                <a:tc>
                  <a:txBody>
                    <a:bodyPr/>
                    <a:lstStyle/>
                    <a:p>
                      <a:pPr algn="l" fontAlgn="b">
                        <a:lnSpc>
                          <a:spcPct val="150000"/>
                        </a:lnSpc>
                      </a:pPr>
                      <a:r>
                        <a:rPr lang="nl-NL" sz="1200" b="1" kern="1200" dirty="0">
                          <a:solidFill>
                            <a:srgbClr val="009BD5"/>
                          </a:solidFill>
                          <a:latin typeface="Verdana"/>
                          <a:ea typeface="Verdana"/>
                          <a:cs typeface="Verdana"/>
                        </a:rPr>
                        <a:t>Functie</a:t>
                      </a:r>
                    </a:p>
                  </a:txBody>
                  <a:tcPr marL="9525" marR="9525" marT="9525" marB="0" anchor="ctr">
                    <a:lnL w="12700" cap="flat" cmpd="sng" algn="ctr">
                      <a:noFill/>
                      <a:prstDash val="solid"/>
                      <a:round/>
                      <a:headEnd type="none" w="med" len="med"/>
                      <a:tailEnd type="none" w="med" len="med"/>
                    </a:lnL>
                    <a:lnR w="12700" cap="flat" cmpd="sng" algn="ctr">
                      <a:solidFill>
                        <a:srgbClr val="009DD2"/>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9DD2"/>
                      </a:solidFill>
                      <a:prstDash val="solid"/>
                      <a:round/>
                      <a:headEnd type="none" w="med" len="med"/>
                      <a:tailEnd type="none" w="med" len="med"/>
                    </a:lnB>
                    <a:noFill/>
                  </a:tcPr>
                </a:tc>
                <a:tc>
                  <a:txBody>
                    <a:bodyPr/>
                    <a:lstStyle/>
                    <a:p>
                      <a:pPr algn="ctr" fontAlgn="b">
                        <a:lnSpc>
                          <a:spcPct val="150000"/>
                        </a:lnSpc>
                      </a:pPr>
                      <a:r>
                        <a:rPr lang="nl-NL" sz="1100" i="1" u="none" strike="noStrike" dirty="0">
                          <a:effectLst/>
                        </a:rPr>
                        <a:t>n=</a:t>
                      </a:r>
                      <a:endParaRPr lang="nl-NL" sz="1100" b="0" i="1" u="none" strike="noStrike" dirty="0">
                        <a:solidFill>
                          <a:srgbClr val="000000"/>
                        </a:solidFill>
                        <a:effectLst/>
                        <a:latin typeface="Calibri" panose="020F0502020204030204" pitchFamily="34" charset="0"/>
                      </a:endParaRPr>
                    </a:p>
                  </a:txBody>
                  <a:tcPr marL="9525" marR="9525" marT="9525" marB="0" anchor="ctr">
                    <a:lnL w="12700" cap="flat" cmpd="sng" algn="ctr">
                      <a:solidFill>
                        <a:srgbClr val="009DD2"/>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009DD2"/>
                      </a:solidFill>
                      <a:prstDash val="solid"/>
                      <a:round/>
                      <a:headEnd type="none" w="med" len="med"/>
                      <a:tailEnd type="none" w="med" len="med"/>
                    </a:lnB>
                    <a:noFill/>
                  </a:tcPr>
                </a:tc>
                <a:extLst>
                  <a:ext uri="{0D108BD9-81ED-4DB2-BD59-A6C34878D82A}">
                    <a16:rowId xmlns:a16="http://schemas.microsoft.com/office/drawing/2014/main" val="10000"/>
                  </a:ext>
                </a:extLst>
              </a:tr>
              <a:tr h="344862">
                <a:tc>
                  <a:txBody>
                    <a:bodyPr/>
                    <a:lstStyle/>
                    <a:p>
                      <a:pPr algn="l" fontAlgn="b"/>
                      <a:r>
                        <a:rPr lang="nl-NL" sz="1100" b="0" i="0" u="none" strike="noStrike" dirty="0">
                          <a:solidFill>
                            <a:srgbClr val="000000"/>
                          </a:solidFill>
                          <a:effectLst/>
                          <a:latin typeface="Calibri" panose="020F0502020204030204" pitchFamily="34" charset="0"/>
                        </a:rPr>
                        <a:t>Leidinggevende/afdelingshoofd I&amp;A, </a:t>
                      </a:r>
                    </a:p>
                    <a:p>
                      <a:pPr algn="l" fontAlgn="b"/>
                      <a:r>
                        <a:rPr lang="nl-NL" sz="1100" b="0" i="0" u="none" strike="noStrike" dirty="0">
                          <a:solidFill>
                            <a:srgbClr val="000000"/>
                          </a:solidFill>
                          <a:effectLst/>
                          <a:latin typeface="Calibri" panose="020F0502020204030204" pitchFamily="34" charset="0"/>
                        </a:rPr>
                        <a:t>I of A of ICT</a:t>
                      </a:r>
                    </a:p>
                  </a:txBody>
                  <a:tcPr marL="9525" marR="9525" marT="9525" marB="0" anchor="b">
                    <a:lnL w="12700" cap="flat" cmpd="sng" algn="ctr">
                      <a:noFill/>
                      <a:prstDash val="solid"/>
                      <a:round/>
                      <a:headEnd type="none" w="med" len="med"/>
                      <a:tailEnd type="none" w="med" len="med"/>
                    </a:lnL>
                    <a:lnR w="12700" cap="flat" cmpd="sng" algn="ctr">
                      <a:solidFill>
                        <a:srgbClr val="009DD2"/>
                      </a:solidFill>
                      <a:prstDash val="solid"/>
                      <a:round/>
                      <a:headEnd type="none" w="med" len="med"/>
                      <a:tailEnd type="none" w="med" len="med"/>
                    </a:lnR>
                    <a:lnT w="12700" cap="flat" cmpd="sng" algn="ctr">
                      <a:solidFill>
                        <a:srgbClr val="009DD2"/>
                      </a:solidFill>
                      <a:prstDash val="solid"/>
                      <a:round/>
                      <a:headEnd type="none" w="med" len="med"/>
                      <a:tailEnd type="none" w="med" len="med"/>
                    </a:lnT>
                    <a:lnB w="12700" cap="flat" cmpd="sng" algn="ctr">
                      <a:solidFill>
                        <a:srgbClr val="009DD2"/>
                      </a:solidFill>
                      <a:prstDash val="solid"/>
                      <a:round/>
                      <a:headEnd type="none" w="med" len="med"/>
                      <a:tailEnd type="none" w="med" len="med"/>
                    </a:lnB>
                    <a:noFill/>
                  </a:tcPr>
                </a:tc>
                <a:tc>
                  <a:txBody>
                    <a:bodyPr/>
                    <a:lstStyle/>
                    <a:p>
                      <a:pPr algn="ctr" fontAlgn="b"/>
                      <a:r>
                        <a:rPr lang="nl-NL" sz="1100" b="0" i="0" u="none" strike="noStrike" dirty="0">
                          <a:solidFill>
                            <a:srgbClr val="000000"/>
                          </a:solidFill>
                          <a:effectLst/>
                          <a:latin typeface="Calibri" panose="020F0502020204030204" pitchFamily="34" charset="0"/>
                        </a:rPr>
                        <a:t>18</a:t>
                      </a:r>
                    </a:p>
                  </a:txBody>
                  <a:tcPr marL="9525" marR="9525" marT="9525" marB="0" anchor="b">
                    <a:lnL w="12700" cap="flat" cmpd="sng" algn="ctr">
                      <a:solidFill>
                        <a:srgbClr val="009DD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9DD2"/>
                      </a:solidFill>
                      <a:prstDash val="solid"/>
                      <a:round/>
                      <a:headEnd type="none" w="med" len="med"/>
                      <a:tailEnd type="none" w="med" len="med"/>
                    </a:lnT>
                    <a:lnB w="12700" cap="flat" cmpd="sng" algn="ctr">
                      <a:solidFill>
                        <a:srgbClr val="009DD2"/>
                      </a:solidFill>
                      <a:prstDash val="solid"/>
                      <a:round/>
                      <a:headEnd type="none" w="med" len="med"/>
                      <a:tailEnd type="none" w="med" len="med"/>
                    </a:lnB>
                    <a:noFill/>
                  </a:tcPr>
                </a:tc>
                <a:extLst>
                  <a:ext uri="{0D108BD9-81ED-4DB2-BD59-A6C34878D82A}">
                    <a16:rowId xmlns:a16="http://schemas.microsoft.com/office/drawing/2014/main" val="10001"/>
                  </a:ext>
                </a:extLst>
              </a:tr>
              <a:tr h="344862">
                <a:tc>
                  <a:txBody>
                    <a:bodyPr/>
                    <a:lstStyle/>
                    <a:p>
                      <a:pPr algn="l" fontAlgn="b"/>
                      <a:r>
                        <a:rPr lang="nl-NL" sz="1100" b="0" i="0" u="none" strike="noStrike">
                          <a:solidFill>
                            <a:srgbClr val="000000"/>
                          </a:solidFill>
                          <a:effectLst/>
                          <a:latin typeface="Calibri" panose="020F0502020204030204" pitchFamily="34" charset="0"/>
                        </a:rPr>
                        <a:t>Project- of programmamanager Informatie</a:t>
                      </a:r>
                    </a:p>
                  </a:txBody>
                  <a:tcPr marL="9525" marR="9525" marT="9525" marB="0" anchor="b">
                    <a:lnL w="12700" cap="flat" cmpd="sng" algn="ctr">
                      <a:noFill/>
                      <a:prstDash val="solid"/>
                      <a:round/>
                      <a:headEnd type="none" w="med" len="med"/>
                      <a:tailEnd type="none" w="med" len="med"/>
                    </a:lnL>
                    <a:lnR w="12700" cap="flat" cmpd="sng" algn="ctr">
                      <a:solidFill>
                        <a:srgbClr val="009DD2"/>
                      </a:solidFill>
                      <a:prstDash val="solid"/>
                      <a:round/>
                      <a:headEnd type="none" w="med" len="med"/>
                      <a:tailEnd type="none" w="med" len="med"/>
                    </a:lnR>
                    <a:lnT w="12700" cap="flat" cmpd="sng" algn="ctr">
                      <a:solidFill>
                        <a:srgbClr val="009DD2"/>
                      </a:solidFill>
                      <a:prstDash val="solid"/>
                      <a:round/>
                      <a:headEnd type="none" w="med" len="med"/>
                      <a:tailEnd type="none" w="med" len="med"/>
                    </a:lnT>
                    <a:lnB w="12700" cap="flat" cmpd="sng" algn="ctr">
                      <a:solidFill>
                        <a:srgbClr val="009DD2"/>
                      </a:solidFill>
                      <a:prstDash val="solid"/>
                      <a:round/>
                      <a:headEnd type="none" w="med" len="med"/>
                      <a:tailEnd type="none" w="med" len="med"/>
                    </a:lnB>
                    <a:noFill/>
                  </a:tcPr>
                </a:tc>
                <a:tc>
                  <a:txBody>
                    <a:bodyPr/>
                    <a:lstStyle/>
                    <a:p>
                      <a:pPr algn="ctr" fontAlgn="b"/>
                      <a:r>
                        <a:rPr lang="nl-NL" sz="1100" b="0" i="0" u="none" strike="noStrike">
                          <a:solidFill>
                            <a:srgbClr val="000000"/>
                          </a:solidFill>
                          <a:effectLst/>
                          <a:latin typeface="Calibri" panose="020F0502020204030204" pitchFamily="34" charset="0"/>
                        </a:rPr>
                        <a:t>12</a:t>
                      </a:r>
                    </a:p>
                  </a:txBody>
                  <a:tcPr marL="9525" marR="9525" marT="9525" marB="0" anchor="b">
                    <a:lnL w="12700" cap="flat" cmpd="sng" algn="ctr">
                      <a:solidFill>
                        <a:srgbClr val="009DD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9DD2"/>
                      </a:solidFill>
                      <a:prstDash val="solid"/>
                      <a:round/>
                      <a:headEnd type="none" w="med" len="med"/>
                      <a:tailEnd type="none" w="med" len="med"/>
                    </a:lnT>
                    <a:lnB w="12700" cap="flat" cmpd="sng" algn="ctr">
                      <a:solidFill>
                        <a:srgbClr val="009DD2"/>
                      </a:solidFill>
                      <a:prstDash val="solid"/>
                      <a:round/>
                      <a:headEnd type="none" w="med" len="med"/>
                      <a:tailEnd type="none" w="med" len="med"/>
                    </a:lnB>
                    <a:noFill/>
                  </a:tcPr>
                </a:tc>
                <a:extLst>
                  <a:ext uri="{0D108BD9-81ED-4DB2-BD59-A6C34878D82A}">
                    <a16:rowId xmlns:a16="http://schemas.microsoft.com/office/drawing/2014/main" val="2156289149"/>
                  </a:ext>
                </a:extLst>
              </a:tr>
              <a:tr h="190532">
                <a:tc>
                  <a:txBody>
                    <a:bodyPr/>
                    <a:lstStyle/>
                    <a:p>
                      <a:pPr algn="l" fontAlgn="b"/>
                      <a:r>
                        <a:rPr lang="nl-NL" sz="1100" b="0" i="0" u="none" strike="noStrike">
                          <a:solidFill>
                            <a:srgbClr val="000000"/>
                          </a:solidFill>
                          <a:effectLst/>
                          <a:latin typeface="Calibri" panose="020F0502020204030204" pitchFamily="34" charset="0"/>
                        </a:rPr>
                        <a:t>Informatie- of gegevensarchitect</a:t>
                      </a:r>
                    </a:p>
                  </a:txBody>
                  <a:tcPr marL="9525" marR="9525" marT="9525" marB="0" anchor="b">
                    <a:lnL w="12700" cap="flat" cmpd="sng" algn="ctr">
                      <a:noFill/>
                      <a:prstDash val="solid"/>
                      <a:round/>
                      <a:headEnd type="none" w="med" len="med"/>
                      <a:tailEnd type="none" w="med" len="med"/>
                    </a:lnL>
                    <a:lnR w="12700" cap="flat" cmpd="sng" algn="ctr">
                      <a:solidFill>
                        <a:srgbClr val="009DD2"/>
                      </a:solidFill>
                      <a:prstDash val="solid"/>
                      <a:round/>
                      <a:headEnd type="none" w="med" len="med"/>
                      <a:tailEnd type="none" w="med" len="med"/>
                    </a:lnR>
                    <a:lnT w="12700" cap="flat" cmpd="sng" algn="ctr">
                      <a:solidFill>
                        <a:srgbClr val="009DD2"/>
                      </a:solidFill>
                      <a:prstDash val="solid"/>
                      <a:round/>
                      <a:headEnd type="none" w="med" len="med"/>
                      <a:tailEnd type="none" w="med" len="med"/>
                    </a:lnT>
                    <a:lnB w="12700" cap="flat" cmpd="sng" algn="ctr">
                      <a:solidFill>
                        <a:srgbClr val="009DD2"/>
                      </a:solidFill>
                      <a:prstDash val="solid"/>
                      <a:round/>
                      <a:headEnd type="none" w="med" len="med"/>
                      <a:tailEnd type="none" w="med" len="med"/>
                    </a:lnB>
                    <a:noFill/>
                  </a:tcPr>
                </a:tc>
                <a:tc>
                  <a:txBody>
                    <a:bodyPr/>
                    <a:lstStyle/>
                    <a:p>
                      <a:pPr algn="ctr" fontAlgn="b"/>
                      <a:r>
                        <a:rPr lang="nl-NL" sz="1100" b="0" i="0" u="none" strike="noStrike">
                          <a:solidFill>
                            <a:srgbClr val="000000"/>
                          </a:solidFill>
                          <a:effectLst/>
                          <a:latin typeface="Calibri" panose="020F0502020204030204" pitchFamily="34" charset="0"/>
                        </a:rPr>
                        <a:t>19</a:t>
                      </a:r>
                    </a:p>
                  </a:txBody>
                  <a:tcPr marL="9525" marR="9525" marT="9525" marB="0" anchor="b">
                    <a:lnL w="12700" cap="flat" cmpd="sng" algn="ctr">
                      <a:solidFill>
                        <a:srgbClr val="009DD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9DD2"/>
                      </a:solidFill>
                      <a:prstDash val="solid"/>
                      <a:round/>
                      <a:headEnd type="none" w="med" len="med"/>
                      <a:tailEnd type="none" w="med" len="med"/>
                    </a:lnT>
                    <a:lnB w="12700" cap="flat" cmpd="sng" algn="ctr">
                      <a:solidFill>
                        <a:srgbClr val="009DD2"/>
                      </a:solidFill>
                      <a:prstDash val="solid"/>
                      <a:round/>
                      <a:headEnd type="none" w="med" len="med"/>
                      <a:tailEnd type="none" w="med" len="med"/>
                    </a:lnB>
                    <a:noFill/>
                  </a:tcPr>
                </a:tc>
                <a:extLst>
                  <a:ext uri="{0D108BD9-81ED-4DB2-BD59-A6C34878D82A}">
                    <a16:rowId xmlns:a16="http://schemas.microsoft.com/office/drawing/2014/main" val="2657513050"/>
                  </a:ext>
                </a:extLst>
              </a:tr>
              <a:tr h="190532">
                <a:tc>
                  <a:txBody>
                    <a:bodyPr/>
                    <a:lstStyle/>
                    <a:p>
                      <a:pPr algn="l" fontAlgn="b"/>
                      <a:r>
                        <a:rPr lang="en-US" sz="1100" b="0" i="0" u="none" strike="noStrike">
                          <a:solidFill>
                            <a:srgbClr val="000000"/>
                          </a:solidFill>
                          <a:effectLst/>
                          <a:latin typeface="Calibri" panose="020F0502020204030204" pitchFamily="34" charset="0"/>
                        </a:rPr>
                        <a:t>(Beleids)adviseur I&amp;A, I of A of ICT</a:t>
                      </a:r>
                    </a:p>
                  </a:txBody>
                  <a:tcPr marL="9525" marR="9525" marT="9525" marB="0" anchor="b">
                    <a:lnL w="12700" cap="flat" cmpd="sng" algn="ctr">
                      <a:noFill/>
                      <a:prstDash val="solid"/>
                      <a:round/>
                      <a:headEnd type="none" w="med" len="med"/>
                      <a:tailEnd type="none" w="med" len="med"/>
                    </a:lnL>
                    <a:lnR w="12700" cap="flat" cmpd="sng" algn="ctr">
                      <a:solidFill>
                        <a:srgbClr val="009DD2"/>
                      </a:solidFill>
                      <a:prstDash val="solid"/>
                      <a:round/>
                      <a:headEnd type="none" w="med" len="med"/>
                      <a:tailEnd type="none" w="med" len="med"/>
                    </a:lnR>
                    <a:lnT w="12700" cap="flat" cmpd="sng" algn="ctr">
                      <a:solidFill>
                        <a:srgbClr val="009DD2"/>
                      </a:solidFill>
                      <a:prstDash val="solid"/>
                      <a:round/>
                      <a:headEnd type="none" w="med" len="med"/>
                      <a:tailEnd type="none" w="med" len="med"/>
                    </a:lnT>
                    <a:lnB w="12700" cap="flat" cmpd="sng" algn="ctr">
                      <a:solidFill>
                        <a:srgbClr val="009DD2"/>
                      </a:solidFill>
                      <a:prstDash val="solid"/>
                      <a:round/>
                      <a:headEnd type="none" w="med" len="med"/>
                      <a:tailEnd type="none" w="med" len="med"/>
                    </a:lnB>
                    <a:noFill/>
                  </a:tcPr>
                </a:tc>
                <a:tc>
                  <a:txBody>
                    <a:bodyPr/>
                    <a:lstStyle/>
                    <a:p>
                      <a:pPr algn="ctr" fontAlgn="b"/>
                      <a:r>
                        <a:rPr lang="nl-NL" sz="1100" b="0" i="0" u="none" strike="noStrike">
                          <a:solidFill>
                            <a:srgbClr val="000000"/>
                          </a:solidFill>
                          <a:effectLst/>
                          <a:latin typeface="Calibri" panose="020F0502020204030204" pitchFamily="34" charset="0"/>
                        </a:rPr>
                        <a:t>34</a:t>
                      </a:r>
                    </a:p>
                  </a:txBody>
                  <a:tcPr marL="9525" marR="9525" marT="9525" marB="0" anchor="b">
                    <a:lnL w="12700" cap="flat" cmpd="sng" algn="ctr">
                      <a:solidFill>
                        <a:srgbClr val="009DD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9DD2"/>
                      </a:solidFill>
                      <a:prstDash val="solid"/>
                      <a:round/>
                      <a:headEnd type="none" w="med" len="med"/>
                      <a:tailEnd type="none" w="med" len="med"/>
                    </a:lnT>
                    <a:lnB w="12700" cap="flat" cmpd="sng" algn="ctr">
                      <a:solidFill>
                        <a:srgbClr val="009DD2"/>
                      </a:solidFill>
                      <a:prstDash val="solid"/>
                      <a:round/>
                      <a:headEnd type="none" w="med" len="med"/>
                      <a:tailEnd type="none" w="med" len="med"/>
                    </a:lnB>
                    <a:noFill/>
                  </a:tcPr>
                </a:tc>
                <a:extLst>
                  <a:ext uri="{0D108BD9-81ED-4DB2-BD59-A6C34878D82A}">
                    <a16:rowId xmlns:a16="http://schemas.microsoft.com/office/drawing/2014/main" val="2727076005"/>
                  </a:ext>
                </a:extLst>
              </a:tr>
              <a:tr h="190532">
                <a:tc>
                  <a:txBody>
                    <a:bodyPr/>
                    <a:lstStyle/>
                    <a:p>
                      <a:pPr algn="l" fontAlgn="b"/>
                      <a:r>
                        <a:rPr lang="nl-NL" sz="1100" b="0" i="0" u="none" strike="noStrike">
                          <a:solidFill>
                            <a:srgbClr val="000000"/>
                          </a:solidFill>
                          <a:effectLst/>
                          <a:latin typeface="Calibri" panose="020F0502020204030204" pitchFamily="34" charset="0"/>
                        </a:rPr>
                        <a:t>Beheerder Informatie, gegevens/GEO</a:t>
                      </a:r>
                    </a:p>
                  </a:txBody>
                  <a:tcPr marL="9525" marR="9525" marT="9525" marB="0" anchor="b">
                    <a:lnL w="12700" cap="flat" cmpd="sng" algn="ctr">
                      <a:noFill/>
                      <a:prstDash val="solid"/>
                      <a:round/>
                      <a:headEnd type="none" w="med" len="med"/>
                      <a:tailEnd type="none" w="med" len="med"/>
                    </a:lnL>
                    <a:lnR w="12700" cap="flat" cmpd="sng" algn="ctr">
                      <a:solidFill>
                        <a:srgbClr val="009DD2"/>
                      </a:solidFill>
                      <a:prstDash val="solid"/>
                      <a:round/>
                      <a:headEnd type="none" w="med" len="med"/>
                      <a:tailEnd type="none" w="med" len="med"/>
                    </a:lnR>
                    <a:lnT w="12700" cap="flat" cmpd="sng" algn="ctr">
                      <a:solidFill>
                        <a:srgbClr val="009DD2"/>
                      </a:solidFill>
                      <a:prstDash val="solid"/>
                      <a:round/>
                      <a:headEnd type="none" w="med" len="med"/>
                      <a:tailEnd type="none" w="med" len="med"/>
                    </a:lnT>
                    <a:lnB w="12700" cap="flat" cmpd="sng" algn="ctr">
                      <a:solidFill>
                        <a:srgbClr val="009DD2"/>
                      </a:solidFill>
                      <a:prstDash val="solid"/>
                      <a:round/>
                      <a:headEnd type="none" w="med" len="med"/>
                      <a:tailEnd type="none" w="med" len="med"/>
                    </a:lnB>
                    <a:noFill/>
                  </a:tcPr>
                </a:tc>
                <a:tc>
                  <a:txBody>
                    <a:bodyPr/>
                    <a:lstStyle/>
                    <a:p>
                      <a:pPr algn="ctr" fontAlgn="b"/>
                      <a:r>
                        <a:rPr lang="nl-NL" sz="1100" b="0" i="0" u="none" strike="noStrike">
                          <a:solidFill>
                            <a:srgbClr val="000000"/>
                          </a:solidFill>
                          <a:effectLst/>
                          <a:latin typeface="Calibri" panose="020F0502020204030204" pitchFamily="34" charset="0"/>
                        </a:rPr>
                        <a:t>4</a:t>
                      </a:r>
                    </a:p>
                  </a:txBody>
                  <a:tcPr marL="9525" marR="9525" marT="9525" marB="0" anchor="b">
                    <a:lnL w="12700" cap="flat" cmpd="sng" algn="ctr">
                      <a:solidFill>
                        <a:srgbClr val="009DD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9DD2"/>
                      </a:solidFill>
                      <a:prstDash val="solid"/>
                      <a:round/>
                      <a:headEnd type="none" w="med" len="med"/>
                      <a:tailEnd type="none" w="med" len="med"/>
                    </a:lnT>
                    <a:lnB w="12700" cap="flat" cmpd="sng" algn="ctr">
                      <a:solidFill>
                        <a:srgbClr val="009DD2"/>
                      </a:solidFill>
                      <a:prstDash val="solid"/>
                      <a:round/>
                      <a:headEnd type="none" w="med" len="med"/>
                      <a:tailEnd type="none" w="med" len="med"/>
                    </a:lnB>
                    <a:noFill/>
                  </a:tcPr>
                </a:tc>
                <a:extLst>
                  <a:ext uri="{0D108BD9-81ED-4DB2-BD59-A6C34878D82A}">
                    <a16:rowId xmlns:a16="http://schemas.microsoft.com/office/drawing/2014/main" val="10002"/>
                  </a:ext>
                </a:extLst>
              </a:tr>
              <a:tr h="190532">
                <a:tc>
                  <a:txBody>
                    <a:bodyPr/>
                    <a:lstStyle/>
                    <a:p>
                      <a:pPr algn="l" fontAlgn="b"/>
                      <a:r>
                        <a:rPr lang="nl-NL" sz="1100" b="0" i="0" u="none" strike="noStrike">
                          <a:solidFill>
                            <a:srgbClr val="000000"/>
                          </a:solidFill>
                          <a:effectLst/>
                          <a:latin typeface="Calibri" panose="020F0502020204030204" pitchFamily="34" charset="0"/>
                        </a:rPr>
                        <a:t>Informatiemanager</a:t>
                      </a:r>
                    </a:p>
                  </a:txBody>
                  <a:tcPr marL="9525" marR="9525" marT="9525" marB="0" anchor="b">
                    <a:lnL w="12700" cap="flat" cmpd="sng" algn="ctr">
                      <a:noFill/>
                      <a:prstDash val="solid"/>
                      <a:round/>
                      <a:headEnd type="none" w="med" len="med"/>
                      <a:tailEnd type="none" w="med" len="med"/>
                    </a:lnL>
                    <a:lnR w="12700" cap="flat" cmpd="sng" algn="ctr">
                      <a:solidFill>
                        <a:srgbClr val="009DD2"/>
                      </a:solidFill>
                      <a:prstDash val="solid"/>
                      <a:round/>
                      <a:headEnd type="none" w="med" len="med"/>
                      <a:tailEnd type="none" w="med" len="med"/>
                    </a:lnR>
                    <a:lnT w="12700" cap="flat" cmpd="sng" algn="ctr">
                      <a:solidFill>
                        <a:srgbClr val="009DD2"/>
                      </a:solidFill>
                      <a:prstDash val="solid"/>
                      <a:round/>
                      <a:headEnd type="none" w="med" len="med"/>
                      <a:tailEnd type="none" w="med" len="med"/>
                    </a:lnT>
                    <a:lnB w="12700" cap="flat" cmpd="sng" algn="ctr">
                      <a:solidFill>
                        <a:srgbClr val="009DD2"/>
                      </a:solidFill>
                      <a:prstDash val="solid"/>
                      <a:round/>
                      <a:headEnd type="none" w="med" len="med"/>
                      <a:tailEnd type="none" w="med" len="med"/>
                    </a:lnB>
                    <a:noFill/>
                  </a:tcPr>
                </a:tc>
                <a:tc>
                  <a:txBody>
                    <a:bodyPr/>
                    <a:lstStyle/>
                    <a:p>
                      <a:pPr algn="ctr" fontAlgn="b"/>
                      <a:r>
                        <a:rPr lang="nl-NL" sz="1100" b="0" i="0" u="none" strike="noStrike">
                          <a:solidFill>
                            <a:srgbClr val="000000"/>
                          </a:solidFill>
                          <a:effectLst/>
                          <a:latin typeface="Calibri" panose="020F0502020204030204" pitchFamily="34" charset="0"/>
                        </a:rPr>
                        <a:t>33</a:t>
                      </a:r>
                    </a:p>
                  </a:txBody>
                  <a:tcPr marL="9525" marR="9525" marT="9525" marB="0" anchor="b">
                    <a:lnL w="12700" cap="flat" cmpd="sng" algn="ctr">
                      <a:solidFill>
                        <a:srgbClr val="009DD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9DD2"/>
                      </a:solidFill>
                      <a:prstDash val="solid"/>
                      <a:round/>
                      <a:headEnd type="none" w="med" len="med"/>
                      <a:tailEnd type="none" w="med" len="med"/>
                    </a:lnT>
                    <a:lnB w="12700" cap="flat" cmpd="sng" algn="ctr">
                      <a:solidFill>
                        <a:srgbClr val="009DD2"/>
                      </a:solidFill>
                      <a:prstDash val="solid"/>
                      <a:round/>
                      <a:headEnd type="none" w="med" len="med"/>
                      <a:tailEnd type="none" w="med" len="med"/>
                    </a:lnB>
                    <a:noFill/>
                  </a:tcPr>
                </a:tc>
                <a:extLst>
                  <a:ext uri="{0D108BD9-81ED-4DB2-BD59-A6C34878D82A}">
                    <a16:rowId xmlns:a16="http://schemas.microsoft.com/office/drawing/2014/main" val="10003"/>
                  </a:ext>
                </a:extLst>
              </a:tr>
              <a:tr h="344862">
                <a:tc>
                  <a:txBody>
                    <a:bodyPr/>
                    <a:lstStyle/>
                    <a:p>
                      <a:pPr algn="l" fontAlgn="b"/>
                      <a:r>
                        <a:rPr lang="nl-NL" sz="1100" b="0" i="0" u="none" strike="noStrike">
                          <a:solidFill>
                            <a:srgbClr val="000000"/>
                          </a:solidFill>
                          <a:effectLst/>
                          <a:latin typeface="Calibri" panose="020F0502020204030204" pitchFamily="34" charset="0"/>
                        </a:rPr>
                        <a:t>(Beleids)adviseur/(project of programma)manager Sociaal Domein</a:t>
                      </a:r>
                    </a:p>
                  </a:txBody>
                  <a:tcPr marL="9525" marR="9525" marT="9525" marB="0" anchor="b">
                    <a:lnL w="12700" cap="flat" cmpd="sng" algn="ctr">
                      <a:noFill/>
                      <a:prstDash val="solid"/>
                      <a:round/>
                      <a:headEnd type="none" w="med" len="med"/>
                      <a:tailEnd type="none" w="med" len="med"/>
                    </a:lnL>
                    <a:lnR w="12700" cap="flat" cmpd="sng" algn="ctr">
                      <a:solidFill>
                        <a:srgbClr val="009DD2"/>
                      </a:solidFill>
                      <a:prstDash val="solid"/>
                      <a:round/>
                      <a:headEnd type="none" w="med" len="med"/>
                      <a:tailEnd type="none" w="med" len="med"/>
                    </a:lnR>
                    <a:lnT w="12700" cap="flat" cmpd="sng" algn="ctr">
                      <a:solidFill>
                        <a:srgbClr val="009DD2"/>
                      </a:solidFill>
                      <a:prstDash val="solid"/>
                      <a:round/>
                      <a:headEnd type="none" w="med" len="med"/>
                      <a:tailEnd type="none" w="med" len="med"/>
                    </a:lnT>
                    <a:lnB w="12700" cap="flat" cmpd="sng" algn="ctr">
                      <a:solidFill>
                        <a:srgbClr val="009DD2"/>
                      </a:solidFill>
                      <a:prstDash val="solid"/>
                      <a:round/>
                      <a:headEnd type="none" w="med" len="med"/>
                      <a:tailEnd type="none" w="med" len="med"/>
                    </a:lnB>
                    <a:noFill/>
                  </a:tcPr>
                </a:tc>
                <a:tc>
                  <a:txBody>
                    <a:bodyPr/>
                    <a:lstStyle/>
                    <a:p>
                      <a:pPr algn="ctr" fontAlgn="b"/>
                      <a:r>
                        <a:rPr lang="nl-NL" sz="1100" b="0" i="0" u="none" strike="noStrike" dirty="0">
                          <a:solidFill>
                            <a:srgbClr val="000000"/>
                          </a:solidFill>
                          <a:effectLst/>
                          <a:latin typeface="Calibri" panose="020F0502020204030204" pitchFamily="34" charset="0"/>
                        </a:rPr>
                        <a:t>0</a:t>
                      </a:r>
                    </a:p>
                  </a:txBody>
                  <a:tcPr marL="9525" marR="9525" marT="9525" marB="0" anchor="b">
                    <a:lnL w="12700" cap="flat" cmpd="sng" algn="ctr">
                      <a:solidFill>
                        <a:srgbClr val="009DD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9DD2"/>
                      </a:solidFill>
                      <a:prstDash val="solid"/>
                      <a:round/>
                      <a:headEnd type="none" w="med" len="med"/>
                      <a:tailEnd type="none" w="med" len="med"/>
                    </a:lnT>
                    <a:lnB w="12700" cap="flat" cmpd="sng" algn="ctr">
                      <a:solidFill>
                        <a:srgbClr val="009DD2"/>
                      </a:solidFill>
                      <a:prstDash val="solid"/>
                      <a:round/>
                      <a:headEnd type="none" w="med" len="med"/>
                      <a:tailEnd type="none" w="med" len="med"/>
                    </a:lnB>
                    <a:noFill/>
                  </a:tcPr>
                </a:tc>
                <a:extLst>
                  <a:ext uri="{0D108BD9-81ED-4DB2-BD59-A6C34878D82A}">
                    <a16:rowId xmlns:a16="http://schemas.microsoft.com/office/drawing/2014/main" val="10004"/>
                  </a:ext>
                </a:extLst>
              </a:tr>
              <a:tr h="344862">
                <a:tc>
                  <a:txBody>
                    <a:bodyPr/>
                    <a:lstStyle/>
                    <a:p>
                      <a:pPr algn="l" fontAlgn="b"/>
                      <a:r>
                        <a:rPr lang="nl-NL" sz="1100" b="0" i="0" u="none" strike="noStrike" dirty="0">
                          <a:solidFill>
                            <a:srgbClr val="000000"/>
                          </a:solidFill>
                          <a:effectLst/>
                          <a:latin typeface="Calibri" panose="020F0502020204030204" pitchFamily="34" charset="0"/>
                        </a:rPr>
                        <a:t>(</a:t>
                      </a:r>
                      <a:r>
                        <a:rPr lang="nl-NL" sz="1100" b="0" i="0" u="none" strike="noStrike" dirty="0" err="1">
                          <a:solidFill>
                            <a:srgbClr val="000000"/>
                          </a:solidFill>
                          <a:effectLst/>
                          <a:latin typeface="Calibri" panose="020F0502020204030204" pitchFamily="34" charset="0"/>
                        </a:rPr>
                        <a:t>Beleids</a:t>
                      </a:r>
                      <a:r>
                        <a:rPr lang="nl-NL" sz="1100" b="0" i="0" u="none" strike="noStrike" dirty="0">
                          <a:solidFill>
                            <a:srgbClr val="000000"/>
                          </a:solidFill>
                          <a:effectLst/>
                          <a:latin typeface="Calibri" panose="020F0502020204030204" pitchFamily="34" charset="0"/>
                        </a:rPr>
                        <a:t>)adviseur/(project/programma)manager Ruimtelijk Domein</a:t>
                      </a:r>
                    </a:p>
                  </a:txBody>
                  <a:tcPr marL="9525" marR="9525" marT="9525" marB="0" anchor="b">
                    <a:lnL w="12700" cap="flat" cmpd="sng" algn="ctr">
                      <a:noFill/>
                      <a:prstDash val="solid"/>
                      <a:round/>
                      <a:headEnd type="none" w="med" len="med"/>
                      <a:tailEnd type="none" w="med" len="med"/>
                    </a:lnL>
                    <a:lnR w="12700" cap="flat" cmpd="sng" algn="ctr">
                      <a:solidFill>
                        <a:srgbClr val="009DD2"/>
                      </a:solidFill>
                      <a:prstDash val="solid"/>
                      <a:round/>
                      <a:headEnd type="none" w="med" len="med"/>
                      <a:tailEnd type="none" w="med" len="med"/>
                    </a:lnR>
                    <a:lnT w="12700" cap="flat" cmpd="sng" algn="ctr">
                      <a:solidFill>
                        <a:srgbClr val="009DD2"/>
                      </a:solidFill>
                      <a:prstDash val="solid"/>
                      <a:round/>
                      <a:headEnd type="none" w="med" len="med"/>
                      <a:tailEnd type="none" w="med" len="med"/>
                    </a:lnT>
                    <a:lnB w="12700" cap="flat" cmpd="sng" algn="ctr">
                      <a:solidFill>
                        <a:srgbClr val="009DD2"/>
                      </a:solidFill>
                      <a:prstDash val="solid"/>
                      <a:round/>
                      <a:headEnd type="none" w="med" len="med"/>
                      <a:tailEnd type="none" w="med" len="med"/>
                    </a:lnB>
                    <a:noFill/>
                  </a:tcPr>
                </a:tc>
                <a:tc>
                  <a:txBody>
                    <a:bodyPr/>
                    <a:lstStyle/>
                    <a:p>
                      <a:pPr algn="ctr" fontAlgn="b"/>
                      <a:r>
                        <a:rPr lang="nl-NL" sz="1100" b="0" i="0" u="none" strike="noStrike" dirty="0">
                          <a:solidFill>
                            <a:srgbClr val="000000"/>
                          </a:solidFill>
                          <a:effectLst/>
                          <a:latin typeface="Calibri" panose="020F0502020204030204" pitchFamily="34" charset="0"/>
                        </a:rPr>
                        <a:t>3</a:t>
                      </a:r>
                    </a:p>
                  </a:txBody>
                  <a:tcPr marL="9525" marR="9525" marT="9525" marB="0" anchor="b">
                    <a:lnL w="12700" cap="flat" cmpd="sng" algn="ctr">
                      <a:solidFill>
                        <a:srgbClr val="009DD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9DD2"/>
                      </a:solidFill>
                      <a:prstDash val="solid"/>
                      <a:round/>
                      <a:headEnd type="none" w="med" len="med"/>
                      <a:tailEnd type="none" w="med" len="med"/>
                    </a:lnT>
                    <a:lnB w="12700" cap="flat" cmpd="sng" algn="ctr">
                      <a:solidFill>
                        <a:srgbClr val="009DD2"/>
                      </a:solidFill>
                      <a:prstDash val="solid"/>
                      <a:round/>
                      <a:headEnd type="none" w="med" len="med"/>
                      <a:tailEnd type="none" w="med" len="med"/>
                    </a:lnB>
                    <a:noFill/>
                  </a:tcPr>
                </a:tc>
                <a:extLst>
                  <a:ext uri="{0D108BD9-81ED-4DB2-BD59-A6C34878D82A}">
                    <a16:rowId xmlns:a16="http://schemas.microsoft.com/office/drawing/2014/main" val="10005"/>
                  </a:ext>
                </a:extLst>
              </a:tr>
              <a:tr h="190532">
                <a:tc>
                  <a:txBody>
                    <a:bodyPr/>
                    <a:lstStyle/>
                    <a:p>
                      <a:pPr algn="l" fontAlgn="b"/>
                      <a:r>
                        <a:rPr lang="nl-NL" sz="1100" b="0" i="0" u="none" strike="noStrike" dirty="0">
                          <a:solidFill>
                            <a:srgbClr val="000000"/>
                          </a:solidFill>
                          <a:effectLst/>
                          <a:latin typeface="Calibri" panose="020F0502020204030204" pitchFamily="34" charset="0"/>
                        </a:rPr>
                        <a:t>Anders</a:t>
                      </a:r>
                    </a:p>
                  </a:txBody>
                  <a:tcPr marL="9525" marR="9525" marT="9525" marB="0" anchor="b">
                    <a:lnL w="12700" cap="flat" cmpd="sng" algn="ctr">
                      <a:noFill/>
                      <a:prstDash val="solid"/>
                      <a:round/>
                      <a:headEnd type="none" w="med" len="med"/>
                      <a:tailEnd type="none" w="med" len="med"/>
                    </a:lnL>
                    <a:lnR w="12700" cap="flat" cmpd="sng" algn="ctr">
                      <a:solidFill>
                        <a:srgbClr val="009DD2"/>
                      </a:solidFill>
                      <a:prstDash val="solid"/>
                      <a:round/>
                      <a:headEnd type="none" w="med" len="med"/>
                      <a:tailEnd type="none" w="med" len="med"/>
                    </a:lnR>
                    <a:lnT w="12700" cap="flat" cmpd="sng" algn="ctr">
                      <a:solidFill>
                        <a:srgbClr val="009DD2"/>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b"/>
                      <a:r>
                        <a:rPr lang="nl-NL" sz="1100" b="0" i="0" u="none" strike="noStrike" dirty="0">
                          <a:solidFill>
                            <a:srgbClr val="000000"/>
                          </a:solidFill>
                          <a:effectLst/>
                          <a:latin typeface="Calibri" panose="020F0502020204030204" pitchFamily="34" charset="0"/>
                        </a:rPr>
                        <a:t>18</a:t>
                      </a:r>
                    </a:p>
                  </a:txBody>
                  <a:tcPr marL="9525" marR="9525" marT="9525" marB="0" anchor="b">
                    <a:lnL w="12700" cap="flat" cmpd="sng" algn="ctr">
                      <a:solidFill>
                        <a:srgbClr val="009DD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9DD2"/>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1"/>
          </p:nvPr>
        </p:nvSpPr>
        <p:spPr/>
        <p:txBody>
          <a:bodyPr/>
          <a:lstStyle/>
          <a:p>
            <a:pPr>
              <a:defRPr/>
            </a:pPr>
            <a:fld id="{EFBB089C-3EC7-E142-A0CA-E2985DC170D8}" type="slidenum">
              <a:rPr lang="pl-PL"/>
              <a:pPr>
                <a:defRPr/>
              </a:pPr>
              <a:t>5</a:t>
            </a:fld>
            <a:endParaRPr lang="pl-PL"/>
          </a:p>
        </p:txBody>
      </p:sp>
      <p:sp>
        <p:nvSpPr>
          <p:cNvPr id="3" name="Tijdelijke aanduiding voor dianummer 1"/>
          <p:cNvSpPr txBox="1">
            <a:spLocks/>
          </p:cNvSpPr>
          <p:nvPr/>
        </p:nvSpPr>
        <p:spPr>
          <a:xfrm>
            <a:off x="0" y="0"/>
            <a:ext cx="0" cy="0"/>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7BBE937-EC25-1640-A8E3-3897D97C7DC9}"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sp>
        <p:nvSpPr>
          <p:cNvPr id="4" name="Rechthoek 3"/>
          <p:cNvSpPr/>
          <p:nvPr/>
        </p:nvSpPr>
        <p:spPr>
          <a:xfrm>
            <a:off x="2363788" y="385763"/>
            <a:ext cx="7577137" cy="461665"/>
          </a:xfrm>
          <a:prstGeom prst="rect">
            <a:avLst/>
          </a:prstGeom>
        </p:spPr>
        <p:txBody>
          <a:bodyPr lIns="0" tIns="0" rIns="0" bIns="0">
            <a:spAutoFit/>
          </a:bodyPr>
          <a:lstStyle/>
          <a:p>
            <a:pPr algn="r">
              <a:defRPr/>
            </a:pPr>
            <a:r>
              <a:rPr lang="nl-NL" sz="3000" b="1" dirty="0">
                <a:solidFill>
                  <a:srgbClr val="E2001A"/>
                </a:solidFill>
                <a:latin typeface="Verdana"/>
                <a:ea typeface="Verdana"/>
                <a:cs typeface="Verdana"/>
              </a:rPr>
              <a:t>Conclusies &amp; aanbevelingen</a:t>
            </a:r>
          </a:p>
        </p:txBody>
      </p:sp>
      <p:pic>
        <p:nvPicPr>
          <p:cNvPr id="2050" name="Picture 2" descr="Afbeeldingsresultaat voor vng realisatie gemma">
            <a:extLst>
              <a:ext uri="{FF2B5EF4-FFF2-40B4-BE49-F238E27FC236}">
                <a16:creationId xmlns:a16="http://schemas.microsoft.com/office/drawing/2014/main" id="{91CDFB96-6B52-4AE4-85B8-BB2E98E91B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49450"/>
            <a:ext cx="10688638" cy="3663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864503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kstvak 42"/>
          <p:cNvSpPr txBox="1"/>
          <p:nvPr/>
        </p:nvSpPr>
        <p:spPr>
          <a:xfrm>
            <a:off x="1239863" y="1301161"/>
            <a:ext cx="8928992" cy="5786199"/>
          </a:xfrm>
          <a:prstGeom prst="rect">
            <a:avLst/>
          </a:prstGeom>
          <a:noFill/>
        </p:spPr>
        <p:txBody>
          <a:bodyPr wrap="square" rtlCol="0">
            <a:spAutoFit/>
          </a:bodyPr>
          <a:lstStyle/>
          <a:p>
            <a:pPr algn="just"/>
            <a:r>
              <a:rPr lang="nl-NL" sz="1200" b="1" dirty="0">
                <a:solidFill>
                  <a:srgbClr val="009BD5"/>
                </a:solidFill>
                <a:latin typeface="+mj-lt"/>
              </a:rPr>
              <a:t>Bekendheid producten</a:t>
            </a:r>
          </a:p>
          <a:p>
            <a:pPr algn="just"/>
            <a:endParaRPr lang="nl-NL" sz="300" b="1" dirty="0">
              <a:solidFill>
                <a:srgbClr val="009BD5"/>
              </a:solidFill>
              <a:latin typeface="+mj-lt"/>
            </a:endParaRPr>
          </a:p>
          <a:p>
            <a:pPr marL="358775" indent="-171450">
              <a:buFont typeface="Arial" panose="020B0604020202020204" pitchFamily="34" charset="0"/>
              <a:buChar char="•"/>
            </a:pPr>
            <a:r>
              <a:rPr lang="nl-NL" sz="1050" dirty="0">
                <a:latin typeface="+mj-lt"/>
              </a:rPr>
              <a:t>De overall bekendheid met GEMMA-producten is significant lager dan in 2016. Voor de meeste individuele producten is de bekendheid licht gedaald, m.u.v. Baseline informatiehuishouding welke wel significant is gedaald. GIBIT kent een hoge naamsbekendheid als nieuw opgenomen product. GEMMA referentiecomponenten is de enige significante stijger.</a:t>
            </a:r>
          </a:p>
          <a:p>
            <a:pPr marL="180975" algn="just"/>
            <a:endParaRPr lang="nl-NL" sz="1400" dirty="0">
              <a:latin typeface="+mj-lt"/>
            </a:endParaRPr>
          </a:p>
          <a:p>
            <a:pPr algn="just"/>
            <a:r>
              <a:rPr lang="nl-NL" sz="1200" b="1" dirty="0">
                <a:solidFill>
                  <a:srgbClr val="009BD5"/>
                </a:solidFill>
                <a:latin typeface="+mj-lt"/>
              </a:rPr>
              <a:t>Gebruik producten</a:t>
            </a:r>
          </a:p>
          <a:p>
            <a:pPr algn="just"/>
            <a:endParaRPr lang="nl-NL" sz="300" b="1" dirty="0">
              <a:solidFill>
                <a:srgbClr val="009BD5"/>
              </a:solidFill>
              <a:latin typeface="+mj-lt"/>
            </a:endParaRPr>
          </a:p>
          <a:p>
            <a:pPr marL="358775" indent="-171450">
              <a:buFont typeface="Arial" panose="020B0604020202020204" pitchFamily="34" charset="0"/>
              <a:buChar char="•"/>
            </a:pPr>
            <a:r>
              <a:rPr lang="nl-NL" sz="1050" dirty="0">
                <a:latin typeface="+mj-lt"/>
              </a:rPr>
              <a:t>Het gebruik van GEMMA-producten is vergelijkbaar met 2016. De softwarecatalogus (80%), </a:t>
            </a:r>
            <a:r>
              <a:rPr lang="nl-NL" sz="1050" dirty="0" err="1">
                <a:latin typeface="+mj-lt"/>
              </a:rPr>
              <a:t>StUF</a:t>
            </a:r>
            <a:r>
              <a:rPr lang="nl-NL" sz="1050" dirty="0">
                <a:latin typeface="+mj-lt"/>
              </a:rPr>
              <a:t>-berichtenstandaard (76%) en GIBIT, Leveranciersmanagement en marktstrategie (71%) worden het meest gebruikt. Er wordt vaak ook geen architectuurmodel gebruikt of een eigen invulling geven aan de GEMMA-producten. Gemma referentiecomponenten wordt door bijna de helft gebruikt in 2018, wat fors hoger is dan in 2016.</a:t>
            </a:r>
          </a:p>
          <a:p>
            <a:pPr marL="358775" indent="-171450">
              <a:buFont typeface="Arial" panose="020B0604020202020204" pitchFamily="34" charset="0"/>
              <a:buChar char="•"/>
            </a:pPr>
            <a:r>
              <a:rPr lang="nl-NL" sz="1050" dirty="0">
                <a:latin typeface="+mj-lt"/>
              </a:rPr>
              <a:t>GEMMA producten worden iets minder duidelijk, bruikbaar en volledig gevonden dan in 2016. Verbetermogelijkheden zijn de duidelijkheid, praktische toepasbaarheid, vernieuwing en toegankelijkheid. </a:t>
            </a:r>
          </a:p>
          <a:p>
            <a:pPr marL="358775" indent="-171450" algn="just">
              <a:buFont typeface="Arial" panose="020B0604020202020204" pitchFamily="34" charset="0"/>
              <a:buChar char="•"/>
            </a:pPr>
            <a:r>
              <a:rPr lang="nl-NL" sz="1050" dirty="0">
                <a:latin typeface="+mj-lt"/>
              </a:rPr>
              <a:t>Gemiddeld wordt het productportfolio van VNG Realisatie beoordeeld met een 7,2 (op een schaal van 1 tot 10).</a:t>
            </a:r>
          </a:p>
          <a:p>
            <a:pPr algn="just"/>
            <a:endParaRPr lang="nl-NL" sz="1400" dirty="0">
              <a:latin typeface="+mj-lt"/>
            </a:endParaRPr>
          </a:p>
          <a:p>
            <a:pPr algn="just"/>
            <a:r>
              <a:rPr lang="nl-NL" sz="1200" b="1" dirty="0">
                <a:solidFill>
                  <a:srgbClr val="009BD5"/>
                </a:solidFill>
                <a:latin typeface="+mj-lt"/>
              </a:rPr>
              <a:t>Toepassing gebruik</a:t>
            </a:r>
          </a:p>
          <a:p>
            <a:pPr algn="just"/>
            <a:endParaRPr lang="nl-NL" sz="300" dirty="0">
              <a:solidFill>
                <a:srgbClr val="009BD5"/>
              </a:solidFill>
              <a:latin typeface="+mj-lt"/>
            </a:endParaRPr>
          </a:p>
          <a:p>
            <a:pPr marL="358775" indent="-171450" algn="just">
              <a:buFont typeface="Arial" panose="020B0604020202020204" pitchFamily="34" charset="0"/>
              <a:buChar char="•"/>
            </a:pPr>
            <a:r>
              <a:rPr lang="nl-NL" sz="1050" dirty="0">
                <a:latin typeface="+mj-lt"/>
              </a:rPr>
              <a:t>Producten vooral gebruikt voor aansluiting bij de landelijke standaard en eenduidig communiceren met gemeenten. </a:t>
            </a:r>
          </a:p>
          <a:p>
            <a:pPr marL="358775" indent="-171450">
              <a:buFont typeface="Arial" panose="020B0604020202020204" pitchFamily="34" charset="0"/>
              <a:buChar char="•"/>
            </a:pPr>
            <a:r>
              <a:rPr lang="nl-NL" sz="1050" dirty="0">
                <a:latin typeface="+mj-lt"/>
              </a:rPr>
              <a:t>De helft gebruikt een vertaling/aanvulling om bijvoorbeeld de praktische toepasbaarheid te vergroten. Voor gemeenten die dit niet gebruiken, is er geen capaciteit voor of wordt er vastgehouden aan de landelijke standaard.</a:t>
            </a:r>
          </a:p>
          <a:p>
            <a:pPr marL="180975" algn="just"/>
            <a:endParaRPr lang="nl-NL" sz="1400" dirty="0">
              <a:latin typeface="+mj-lt"/>
            </a:endParaRPr>
          </a:p>
          <a:p>
            <a:pPr algn="just"/>
            <a:r>
              <a:rPr lang="nl-NL" sz="1200" b="1" dirty="0">
                <a:solidFill>
                  <a:srgbClr val="009BD5"/>
                </a:solidFill>
                <a:latin typeface="+mj-lt"/>
              </a:rPr>
              <a:t>Inbreng gemeenten</a:t>
            </a:r>
          </a:p>
          <a:p>
            <a:pPr algn="just"/>
            <a:endParaRPr lang="nl-NL" sz="300" b="1" dirty="0">
              <a:solidFill>
                <a:srgbClr val="009BD5"/>
              </a:solidFill>
              <a:latin typeface="+mj-lt"/>
            </a:endParaRPr>
          </a:p>
          <a:p>
            <a:pPr marL="358775" indent="-171450" algn="just">
              <a:buFont typeface="Arial" panose="020B0604020202020204" pitchFamily="34" charset="0"/>
              <a:buChar char="•"/>
            </a:pPr>
            <a:r>
              <a:rPr lang="nl-NL" sz="1050" dirty="0">
                <a:latin typeface="+mj-lt"/>
              </a:rPr>
              <a:t>Een groot deel (44%) vindt dat gemeenten voldoende inbreng hebben bij de ontwikkeling van GEMMA-producten. </a:t>
            </a:r>
          </a:p>
          <a:p>
            <a:pPr marL="358775" indent="-171450" algn="just">
              <a:buFont typeface="Arial" panose="020B0604020202020204" pitchFamily="34" charset="0"/>
              <a:buChar char="•"/>
            </a:pPr>
            <a:r>
              <a:rPr lang="nl-NL" sz="1050" dirty="0">
                <a:latin typeface="+mj-lt"/>
              </a:rPr>
              <a:t>Gemeenten moeten meedenken, adviseren, toetsen en input leveren over toepassing in de praktijk.</a:t>
            </a:r>
          </a:p>
          <a:p>
            <a:pPr marL="180975" algn="just"/>
            <a:endParaRPr lang="nl-NL" sz="1400" dirty="0">
              <a:latin typeface="+mj-lt"/>
            </a:endParaRPr>
          </a:p>
          <a:p>
            <a:pPr algn="just"/>
            <a:r>
              <a:rPr lang="nl-NL" sz="1200" b="1" dirty="0">
                <a:solidFill>
                  <a:srgbClr val="009BD5"/>
                </a:solidFill>
                <a:latin typeface="+mj-lt"/>
              </a:rPr>
              <a:t>Inbreng leveranciers</a:t>
            </a:r>
          </a:p>
          <a:p>
            <a:pPr algn="just"/>
            <a:endParaRPr lang="nl-NL" sz="300" b="1" dirty="0">
              <a:solidFill>
                <a:srgbClr val="009BD5"/>
              </a:solidFill>
              <a:latin typeface="+mj-lt"/>
            </a:endParaRPr>
          </a:p>
          <a:p>
            <a:pPr marL="358775" indent="-171450" algn="just">
              <a:buFont typeface="Arial" panose="020B0604020202020204" pitchFamily="34" charset="0"/>
              <a:buChar char="•"/>
            </a:pPr>
            <a:r>
              <a:rPr lang="nl-NL" sz="1050" dirty="0">
                <a:latin typeface="+mj-lt"/>
              </a:rPr>
              <a:t>Een derde geeft aan dat leveranciers voldoende inbreng hebben bij ontwikkeling van GEMMA-producten. </a:t>
            </a:r>
          </a:p>
          <a:p>
            <a:pPr marL="358775" indent="-171450" algn="just">
              <a:buFont typeface="Arial" panose="020B0604020202020204" pitchFamily="34" charset="0"/>
              <a:buChar char="•"/>
            </a:pPr>
            <a:r>
              <a:rPr lang="nl-NL" sz="1050" dirty="0">
                <a:latin typeface="+mj-lt"/>
              </a:rPr>
              <a:t>Leveranciers moeten vooral geen beslissende rol hebben, maar een meedenkende, adviserende en reflecterende rol.</a:t>
            </a:r>
          </a:p>
          <a:p>
            <a:pPr marL="180975" algn="just"/>
            <a:endParaRPr lang="nl-NL" sz="1400" dirty="0">
              <a:latin typeface="+mj-lt"/>
            </a:endParaRPr>
          </a:p>
          <a:p>
            <a:pPr algn="just"/>
            <a:r>
              <a:rPr lang="nl-NL" sz="1200" b="1" dirty="0">
                <a:solidFill>
                  <a:srgbClr val="009BD5"/>
                </a:solidFill>
                <a:latin typeface="+mj-lt"/>
              </a:rPr>
              <a:t>Rollen doorontwikkeling GEMMA</a:t>
            </a:r>
          </a:p>
          <a:p>
            <a:pPr algn="just"/>
            <a:endParaRPr lang="nl-NL" sz="300" b="1" dirty="0">
              <a:solidFill>
                <a:srgbClr val="009BD5"/>
              </a:solidFill>
              <a:latin typeface="+mj-lt"/>
            </a:endParaRPr>
          </a:p>
          <a:p>
            <a:pPr marL="358775" indent="-171450" algn="just">
              <a:buFont typeface="Arial" panose="020B0604020202020204" pitchFamily="34" charset="0"/>
              <a:buChar char="•"/>
            </a:pPr>
            <a:r>
              <a:rPr lang="nl-NL" sz="1050" dirty="0">
                <a:latin typeface="+mj-lt"/>
              </a:rPr>
              <a:t>Gebruikers dragen bij aan de doorontwikkeling middels meelezen, co-creatie en werkgroepen; 25% geeft aan geen bijdrage te (kunnen) leveren. </a:t>
            </a:r>
          </a:p>
          <a:p>
            <a:pPr marL="358775" indent="-171450" algn="just">
              <a:buFont typeface="Arial" panose="020B0604020202020204" pitchFamily="34" charset="0"/>
              <a:buChar char="•"/>
            </a:pPr>
            <a:r>
              <a:rPr lang="nl-NL" sz="1050" dirty="0">
                <a:latin typeface="+mj-lt"/>
              </a:rPr>
              <a:t>Rol van VNG Realisatie dient vooral als belangenbehartiger te zijn. </a:t>
            </a:r>
          </a:p>
        </p:txBody>
      </p:sp>
      <p:sp>
        <p:nvSpPr>
          <p:cNvPr id="2" name="Tijdelijke aanduiding voor dianummer 1"/>
          <p:cNvSpPr>
            <a:spLocks noGrp="1"/>
          </p:cNvSpPr>
          <p:nvPr>
            <p:ph type="sldNum" sz="quarter" idx="11"/>
          </p:nvPr>
        </p:nvSpPr>
        <p:spPr/>
        <p:txBody>
          <a:bodyPr/>
          <a:lstStyle/>
          <a:p>
            <a:pPr>
              <a:defRPr/>
            </a:pPr>
            <a:fld id="{EFBB089C-3EC7-E142-A0CA-E2985DC170D8}" type="slidenum">
              <a:rPr lang="pl-PL"/>
              <a:pPr>
                <a:defRPr/>
              </a:pPr>
              <a:t>6</a:t>
            </a:fld>
            <a:endParaRPr lang="pl-PL"/>
          </a:p>
        </p:txBody>
      </p:sp>
      <p:sp>
        <p:nvSpPr>
          <p:cNvPr id="3" name="Tijdelijke aanduiding voor dianummer 1"/>
          <p:cNvSpPr txBox="1">
            <a:spLocks/>
          </p:cNvSpPr>
          <p:nvPr/>
        </p:nvSpPr>
        <p:spPr>
          <a:xfrm>
            <a:off x="0" y="0"/>
            <a:ext cx="0" cy="0"/>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7BBE937-EC25-1640-A8E3-3897D97C7DC9}"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sp>
        <p:nvSpPr>
          <p:cNvPr id="4" name="Rechthoek 3"/>
          <p:cNvSpPr/>
          <p:nvPr/>
        </p:nvSpPr>
        <p:spPr>
          <a:xfrm>
            <a:off x="2363788" y="385763"/>
            <a:ext cx="7577137" cy="461665"/>
          </a:xfrm>
          <a:prstGeom prst="rect">
            <a:avLst/>
          </a:prstGeom>
        </p:spPr>
        <p:txBody>
          <a:bodyPr lIns="0" tIns="0" rIns="0" bIns="0">
            <a:spAutoFit/>
          </a:bodyPr>
          <a:lstStyle/>
          <a:p>
            <a:pPr algn="r">
              <a:defRPr/>
            </a:pPr>
            <a:r>
              <a:rPr lang="nl-NL" sz="3000" b="1" dirty="0">
                <a:solidFill>
                  <a:srgbClr val="E2001A"/>
                </a:solidFill>
                <a:latin typeface="Verdana"/>
                <a:ea typeface="Verdana"/>
                <a:cs typeface="Verdana"/>
              </a:rPr>
              <a:t>Conclusies</a:t>
            </a:r>
          </a:p>
        </p:txBody>
      </p:sp>
      <p:cxnSp>
        <p:nvCxnSpPr>
          <p:cNvPr id="12" name="Rechte verbindingslijn 11">
            <a:extLst>
              <a:ext uri="{FF2B5EF4-FFF2-40B4-BE49-F238E27FC236}">
                <a16:creationId xmlns:a16="http://schemas.microsoft.com/office/drawing/2014/main" id="{1D498977-5947-4B74-998F-EFB48AE2A9E6}"/>
              </a:ext>
            </a:extLst>
          </p:cNvPr>
          <p:cNvCxnSpPr/>
          <p:nvPr/>
        </p:nvCxnSpPr>
        <p:spPr>
          <a:xfrm>
            <a:off x="591791" y="1117129"/>
            <a:ext cx="91694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cxnSp>
        <p:nvCxnSpPr>
          <p:cNvPr id="13" name="Rechte verbindingslijn 12">
            <a:extLst>
              <a:ext uri="{FF2B5EF4-FFF2-40B4-BE49-F238E27FC236}">
                <a16:creationId xmlns:a16="http://schemas.microsoft.com/office/drawing/2014/main" id="{F8903EFA-8ABE-48D5-8659-461742988FFC}"/>
              </a:ext>
            </a:extLst>
          </p:cNvPr>
          <p:cNvCxnSpPr/>
          <p:nvPr/>
        </p:nvCxnSpPr>
        <p:spPr>
          <a:xfrm>
            <a:off x="591791" y="7165801"/>
            <a:ext cx="87840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pic>
        <p:nvPicPr>
          <p:cNvPr id="6" name="Afbeelding 5">
            <a:extLst>
              <a:ext uri="{FF2B5EF4-FFF2-40B4-BE49-F238E27FC236}">
                <a16:creationId xmlns:a16="http://schemas.microsoft.com/office/drawing/2014/main" id="{ABFA2A61-B735-4B9C-9FFC-15AEEC12BA2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8081" y="1306251"/>
            <a:ext cx="458950" cy="458950"/>
          </a:xfrm>
          <a:prstGeom prst="rect">
            <a:avLst/>
          </a:prstGeom>
          <a:noFill/>
        </p:spPr>
      </p:pic>
      <p:pic>
        <p:nvPicPr>
          <p:cNvPr id="8" name="Afbeelding 7">
            <a:extLst>
              <a:ext uri="{FF2B5EF4-FFF2-40B4-BE49-F238E27FC236}">
                <a16:creationId xmlns:a16="http://schemas.microsoft.com/office/drawing/2014/main" id="{9916F297-16BD-492E-B846-F621AFB6480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2714" y="2125241"/>
            <a:ext cx="487936" cy="487936"/>
          </a:xfrm>
          <a:prstGeom prst="rect">
            <a:avLst/>
          </a:prstGeom>
        </p:spPr>
      </p:pic>
      <p:pic>
        <p:nvPicPr>
          <p:cNvPr id="10" name="Afbeelding 9">
            <a:extLst>
              <a:ext uri="{FF2B5EF4-FFF2-40B4-BE49-F238E27FC236}">
                <a16:creationId xmlns:a16="http://schemas.microsoft.com/office/drawing/2014/main" id="{554528AE-E4BE-4CD2-88CF-51701FE47BB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1791" y="4637942"/>
            <a:ext cx="511635" cy="511635"/>
          </a:xfrm>
          <a:prstGeom prst="rect">
            <a:avLst/>
          </a:prstGeom>
        </p:spPr>
      </p:pic>
      <p:pic>
        <p:nvPicPr>
          <p:cNvPr id="16" name="Afbeelding 15">
            <a:extLst>
              <a:ext uri="{FF2B5EF4-FFF2-40B4-BE49-F238E27FC236}">
                <a16:creationId xmlns:a16="http://schemas.microsoft.com/office/drawing/2014/main" id="{66A7E781-6663-4058-809D-C9247BAA7EC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1791" y="5509617"/>
            <a:ext cx="433572" cy="433572"/>
          </a:xfrm>
          <a:prstGeom prst="rect">
            <a:avLst/>
          </a:prstGeom>
        </p:spPr>
      </p:pic>
      <p:pic>
        <p:nvPicPr>
          <p:cNvPr id="18" name="Afbeelding 17">
            <a:extLst>
              <a:ext uri="{FF2B5EF4-FFF2-40B4-BE49-F238E27FC236}">
                <a16:creationId xmlns:a16="http://schemas.microsoft.com/office/drawing/2014/main" id="{4900DFF3-8084-47EC-8024-9294CAC79EA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1791" y="6373713"/>
            <a:ext cx="381128" cy="334611"/>
          </a:xfrm>
          <a:prstGeom prst="rect">
            <a:avLst/>
          </a:prstGeom>
        </p:spPr>
      </p:pic>
      <p:pic>
        <p:nvPicPr>
          <p:cNvPr id="20" name="Afbeelding 19">
            <a:extLst>
              <a:ext uri="{FF2B5EF4-FFF2-40B4-BE49-F238E27FC236}">
                <a16:creationId xmlns:a16="http://schemas.microsoft.com/office/drawing/2014/main" id="{A1816128-2C05-466D-B10C-38F06AED1CE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6897" y="3826531"/>
            <a:ext cx="458950" cy="458950"/>
          </a:xfrm>
          <a:prstGeom prst="rect">
            <a:avLst/>
          </a:prstGeom>
        </p:spPr>
      </p:pic>
    </p:spTree>
    <p:extLst>
      <p:ext uri="{BB962C8B-B14F-4D97-AF65-F5344CB8AC3E}">
        <p14:creationId xmlns:p14="http://schemas.microsoft.com/office/powerpoint/2010/main" val="78285717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1"/>
          </p:nvPr>
        </p:nvSpPr>
        <p:spPr/>
        <p:txBody>
          <a:bodyPr/>
          <a:lstStyle/>
          <a:p>
            <a:pPr>
              <a:defRPr/>
            </a:pPr>
            <a:fld id="{EFBB089C-3EC7-E142-A0CA-E2985DC170D8}" type="slidenum">
              <a:rPr lang="pl-PL"/>
              <a:pPr>
                <a:defRPr/>
              </a:pPr>
              <a:t>7</a:t>
            </a:fld>
            <a:endParaRPr lang="pl-PL"/>
          </a:p>
        </p:txBody>
      </p:sp>
      <p:sp>
        <p:nvSpPr>
          <p:cNvPr id="3" name="Tijdelijke aanduiding voor dianummer 1"/>
          <p:cNvSpPr txBox="1">
            <a:spLocks/>
          </p:cNvSpPr>
          <p:nvPr/>
        </p:nvSpPr>
        <p:spPr>
          <a:xfrm>
            <a:off x="0" y="0"/>
            <a:ext cx="0" cy="0"/>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7BBE937-EC25-1640-A8E3-3897D97C7DC9}"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sp>
        <p:nvSpPr>
          <p:cNvPr id="4" name="Rechthoek 3"/>
          <p:cNvSpPr/>
          <p:nvPr/>
        </p:nvSpPr>
        <p:spPr>
          <a:xfrm>
            <a:off x="2363788" y="385763"/>
            <a:ext cx="7577137" cy="461665"/>
          </a:xfrm>
          <a:prstGeom prst="rect">
            <a:avLst/>
          </a:prstGeom>
        </p:spPr>
        <p:txBody>
          <a:bodyPr lIns="0" tIns="0" rIns="0" bIns="0">
            <a:spAutoFit/>
          </a:bodyPr>
          <a:lstStyle/>
          <a:p>
            <a:pPr algn="r">
              <a:defRPr/>
            </a:pPr>
            <a:r>
              <a:rPr lang="nl-NL" sz="3000" b="1" dirty="0">
                <a:solidFill>
                  <a:srgbClr val="E2001A"/>
                </a:solidFill>
                <a:latin typeface="Verdana"/>
                <a:ea typeface="Verdana"/>
                <a:cs typeface="Verdana"/>
              </a:rPr>
              <a:t>Aanbevelingen</a:t>
            </a:r>
          </a:p>
        </p:txBody>
      </p:sp>
      <p:cxnSp>
        <p:nvCxnSpPr>
          <p:cNvPr id="13" name="Rechte verbindingslijn 12">
            <a:extLst>
              <a:ext uri="{FF2B5EF4-FFF2-40B4-BE49-F238E27FC236}">
                <a16:creationId xmlns:a16="http://schemas.microsoft.com/office/drawing/2014/main" id="{D052F712-8E53-4D24-AB03-B6F4DF1B05AE}"/>
              </a:ext>
            </a:extLst>
          </p:cNvPr>
          <p:cNvCxnSpPr/>
          <p:nvPr/>
        </p:nvCxnSpPr>
        <p:spPr>
          <a:xfrm>
            <a:off x="771525" y="6948189"/>
            <a:ext cx="87840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cxnSp>
        <p:nvCxnSpPr>
          <p:cNvPr id="14" name="Rechte verbindingslijn 13">
            <a:extLst>
              <a:ext uri="{FF2B5EF4-FFF2-40B4-BE49-F238E27FC236}">
                <a16:creationId xmlns:a16="http://schemas.microsoft.com/office/drawing/2014/main" id="{ED6DAFB1-0734-47BC-83E8-ECA606EACE03}"/>
              </a:ext>
            </a:extLst>
          </p:cNvPr>
          <p:cNvCxnSpPr/>
          <p:nvPr/>
        </p:nvCxnSpPr>
        <p:spPr>
          <a:xfrm>
            <a:off x="771525" y="1117129"/>
            <a:ext cx="91694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sp>
        <p:nvSpPr>
          <p:cNvPr id="15" name="Tekstvak 14">
            <a:extLst>
              <a:ext uri="{FF2B5EF4-FFF2-40B4-BE49-F238E27FC236}">
                <a16:creationId xmlns:a16="http://schemas.microsoft.com/office/drawing/2014/main" id="{73629ADC-2DCA-4531-B940-0DF1103C04E6}"/>
              </a:ext>
            </a:extLst>
          </p:cNvPr>
          <p:cNvSpPr txBox="1"/>
          <p:nvPr/>
        </p:nvSpPr>
        <p:spPr>
          <a:xfrm>
            <a:off x="1403151" y="1780148"/>
            <a:ext cx="8333656" cy="4593565"/>
          </a:xfrm>
          <a:prstGeom prst="rect">
            <a:avLst/>
          </a:prstGeom>
          <a:noFill/>
        </p:spPr>
        <p:txBody>
          <a:bodyPr wrap="square" rtlCol="0">
            <a:spAutoFit/>
          </a:bodyPr>
          <a:lstStyle/>
          <a:p>
            <a:pPr algn="just"/>
            <a:r>
              <a:rPr lang="nl-NL" sz="1200" b="1" dirty="0">
                <a:solidFill>
                  <a:srgbClr val="009BD5"/>
                </a:solidFill>
                <a:latin typeface="+mj-lt"/>
              </a:rPr>
              <a:t>Bekendheid producten vergroten</a:t>
            </a:r>
          </a:p>
          <a:p>
            <a:pPr algn="just"/>
            <a:endParaRPr lang="nl-NL" sz="300" b="1" dirty="0">
              <a:solidFill>
                <a:srgbClr val="009BD5"/>
              </a:solidFill>
              <a:latin typeface="+mj-lt"/>
            </a:endParaRPr>
          </a:p>
          <a:p>
            <a:r>
              <a:rPr lang="nl-NL" sz="1050" dirty="0">
                <a:latin typeface="+mj-lt"/>
              </a:rPr>
              <a:t>Het aandeel respondenten dat zegt geen van de GEMMA producten te kennen is significant toegenomen.</a:t>
            </a:r>
          </a:p>
          <a:p>
            <a:pPr algn="just"/>
            <a:endParaRPr lang="nl-NL" sz="300" dirty="0">
              <a:latin typeface="+mj-lt"/>
            </a:endParaRPr>
          </a:p>
          <a:p>
            <a:pPr marL="358775" algn="just"/>
            <a:r>
              <a:rPr lang="nl-NL" sz="1050" dirty="0">
                <a:latin typeface="+mj-lt"/>
              </a:rPr>
              <a:t>Het is belangrijk dat VNG Realisatie de producten </a:t>
            </a:r>
            <a:r>
              <a:rPr lang="nl-NL" sz="1050" b="1" dirty="0">
                <a:latin typeface="+mj-lt"/>
              </a:rPr>
              <a:t>onder de aandacht </a:t>
            </a:r>
            <a:r>
              <a:rPr lang="nl-NL" sz="1050" dirty="0">
                <a:latin typeface="+mj-lt"/>
              </a:rPr>
              <a:t>blijft brengen onder potentiële gebruikers.</a:t>
            </a:r>
          </a:p>
          <a:p>
            <a:pPr marL="180975" algn="just"/>
            <a:endParaRPr lang="nl-NL" sz="1400" dirty="0">
              <a:latin typeface="+mj-lt"/>
            </a:endParaRPr>
          </a:p>
          <a:p>
            <a:pPr algn="just"/>
            <a:r>
              <a:rPr lang="nl-NL" sz="1200" b="1" dirty="0">
                <a:solidFill>
                  <a:srgbClr val="009BD5"/>
                </a:solidFill>
                <a:latin typeface="+mj-lt"/>
              </a:rPr>
              <a:t>Praktische toepasbaarheid vergroten</a:t>
            </a:r>
          </a:p>
          <a:p>
            <a:pPr algn="just"/>
            <a:endParaRPr lang="nl-NL" sz="300" b="1" dirty="0">
              <a:solidFill>
                <a:srgbClr val="009BD5"/>
              </a:solidFill>
              <a:latin typeface="+mj-lt"/>
            </a:endParaRPr>
          </a:p>
          <a:p>
            <a:r>
              <a:rPr lang="nl-NL" sz="1050" dirty="0">
                <a:latin typeface="+mj-lt"/>
              </a:rPr>
              <a:t>Het grootste knelpunt in het gebruik van GEMMA-producten blijkt de praktische toepasbaarheid. Gemeenten ervaren problemen met de vertaling naar de praktijk en behoefte aan hulp op dit gebied is groot.</a:t>
            </a:r>
          </a:p>
          <a:p>
            <a:pPr algn="just"/>
            <a:r>
              <a:rPr lang="nl-NL" sz="300" dirty="0">
                <a:latin typeface="+mj-lt"/>
              </a:rPr>
              <a:t> </a:t>
            </a:r>
            <a:endParaRPr lang="nl-NL" sz="1050" dirty="0">
              <a:latin typeface="+mj-lt"/>
            </a:endParaRPr>
          </a:p>
          <a:p>
            <a:pPr marL="358775"/>
            <a:r>
              <a:rPr lang="nl-NL" sz="1050" dirty="0">
                <a:latin typeface="+mj-lt"/>
              </a:rPr>
              <a:t>VNG Realisatie zou hieraan kunnen bijdragen door </a:t>
            </a:r>
            <a:r>
              <a:rPr lang="nl-NL" sz="1050" b="1" dirty="0">
                <a:latin typeface="+mj-lt"/>
              </a:rPr>
              <a:t>workshops over de toepassing</a:t>
            </a:r>
            <a:r>
              <a:rPr lang="nl-NL" sz="1050" dirty="0">
                <a:latin typeface="+mj-lt"/>
              </a:rPr>
              <a:t> te geven en </a:t>
            </a:r>
            <a:r>
              <a:rPr lang="nl-NL" sz="1050" b="1" dirty="0">
                <a:latin typeface="+mj-lt"/>
              </a:rPr>
              <a:t>voorbeelden uit de praktijk</a:t>
            </a:r>
            <a:r>
              <a:rPr lang="nl-NL" sz="1050" dirty="0">
                <a:latin typeface="+mj-lt"/>
              </a:rPr>
              <a:t> uit te werken. Op deze manier kan ook het gebruik van de producten verhoogd worden, omdat gemeenten vooral aangeven zelf meer aandacht te moeten besteden aan de producten om de bruikbaarheid te vergroten. Circa 1 op de 3 heeft behoefte aan training en opleiding en daar per dagdeel  € 275,- voor over.</a:t>
            </a:r>
          </a:p>
          <a:p>
            <a:pPr algn="just"/>
            <a:endParaRPr lang="nl-NL" sz="1400" dirty="0">
              <a:latin typeface="+mj-lt"/>
            </a:endParaRPr>
          </a:p>
          <a:p>
            <a:pPr algn="just"/>
            <a:r>
              <a:rPr lang="nl-NL" sz="1200" b="1" dirty="0">
                <a:solidFill>
                  <a:srgbClr val="009BD5"/>
                </a:solidFill>
                <a:latin typeface="+mj-lt"/>
              </a:rPr>
              <a:t>Overzichtelijke informatie</a:t>
            </a:r>
          </a:p>
          <a:p>
            <a:pPr algn="just"/>
            <a:endParaRPr lang="nl-NL" sz="300" dirty="0">
              <a:solidFill>
                <a:srgbClr val="009BD5"/>
              </a:solidFill>
              <a:latin typeface="+mj-lt"/>
            </a:endParaRPr>
          </a:p>
          <a:p>
            <a:r>
              <a:rPr lang="nl-NL" sz="1050" dirty="0">
                <a:latin typeface="+mj-lt"/>
              </a:rPr>
              <a:t>Gebruikers hebben moeite met het vinden van de juiste informatie over producten. Ze vinden de informatie te complex en te omvangrijk. </a:t>
            </a:r>
          </a:p>
          <a:p>
            <a:pPr algn="just"/>
            <a:endParaRPr lang="nl-NL" sz="300" dirty="0">
              <a:latin typeface="+mj-lt"/>
            </a:endParaRPr>
          </a:p>
          <a:p>
            <a:pPr marL="358775"/>
            <a:r>
              <a:rPr lang="nl-NL" sz="1050" dirty="0">
                <a:latin typeface="+mj-lt"/>
              </a:rPr>
              <a:t>Door de informatie </a:t>
            </a:r>
            <a:r>
              <a:rPr lang="nl-NL" sz="1050" b="1" dirty="0">
                <a:latin typeface="+mj-lt"/>
              </a:rPr>
              <a:t>compacter en overzichtelijker </a:t>
            </a:r>
            <a:r>
              <a:rPr lang="nl-NL" sz="1050" dirty="0">
                <a:latin typeface="+mj-lt"/>
              </a:rPr>
              <a:t>aan te bieden, kan de beoordeelde bruikbaarheid en volledigheid vergroot worden. </a:t>
            </a:r>
          </a:p>
          <a:p>
            <a:pPr marL="180975" algn="just"/>
            <a:endParaRPr lang="nl-NL" sz="1400" dirty="0">
              <a:latin typeface="+mj-lt"/>
            </a:endParaRPr>
          </a:p>
          <a:p>
            <a:pPr algn="just"/>
            <a:r>
              <a:rPr lang="nl-NL" sz="1200" b="1" dirty="0">
                <a:solidFill>
                  <a:srgbClr val="009BD5"/>
                </a:solidFill>
                <a:latin typeface="+mj-lt"/>
              </a:rPr>
              <a:t>Stimuleren eigen bijdrage doorontwikkeling</a:t>
            </a:r>
          </a:p>
          <a:p>
            <a:pPr algn="just"/>
            <a:endParaRPr lang="nl-NL" sz="300" b="1" dirty="0">
              <a:solidFill>
                <a:srgbClr val="009BD5"/>
              </a:solidFill>
              <a:latin typeface="+mj-lt"/>
            </a:endParaRPr>
          </a:p>
          <a:p>
            <a:r>
              <a:rPr lang="nl-NL" sz="1050" dirty="0">
                <a:latin typeface="+mj-lt"/>
              </a:rPr>
              <a:t>Wanneer er gevraagd wordt naar de eigen gewenste bijdrage voor de doorontwikkeling van GEMMA, geeft één op de drie momenteel aan niet te kunnen/willen bijdragen of niet te weten hoe men zelf kan bijdragen. </a:t>
            </a:r>
          </a:p>
          <a:p>
            <a:pPr marL="187325" algn="just"/>
            <a:endParaRPr lang="nl-NL" sz="300" dirty="0">
              <a:latin typeface="+mj-lt"/>
            </a:endParaRPr>
          </a:p>
          <a:p>
            <a:pPr marL="358775" algn="just"/>
            <a:r>
              <a:rPr lang="nl-NL" sz="1050" dirty="0">
                <a:latin typeface="+mj-lt"/>
              </a:rPr>
              <a:t>Het is raadzaam om </a:t>
            </a:r>
            <a:r>
              <a:rPr lang="nl-NL" sz="1050" b="1" dirty="0">
                <a:latin typeface="+mj-lt"/>
              </a:rPr>
              <a:t>mogelijke rollen in kaart te brengen, te communiceren en te stimuleren</a:t>
            </a:r>
            <a:r>
              <a:rPr lang="nl-NL" sz="1050" dirty="0">
                <a:latin typeface="+mj-lt"/>
              </a:rPr>
              <a:t>.</a:t>
            </a:r>
          </a:p>
          <a:p>
            <a:pPr marL="358775" algn="just"/>
            <a:endParaRPr lang="nl-NL" sz="1050" dirty="0">
              <a:latin typeface="+mj-lt"/>
            </a:endParaRPr>
          </a:p>
        </p:txBody>
      </p:sp>
      <p:sp>
        <p:nvSpPr>
          <p:cNvPr id="17" name="Pijl: gebogen omhoog 16">
            <a:extLst>
              <a:ext uri="{FF2B5EF4-FFF2-40B4-BE49-F238E27FC236}">
                <a16:creationId xmlns:a16="http://schemas.microsoft.com/office/drawing/2014/main" id="{D220FC43-B427-48DE-9C20-B0D71C311AFE}"/>
              </a:ext>
            </a:extLst>
          </p:cNvPr>
          <p:cNvSpPr/>
          <p:nvPr/>
        </p:nvSpPr>
        <p:spPr>
          <a:xfrm rot="5400000">
            <a:off x="1713805" y="2270765"/>
            <a:ext cx="72008" cy="144016"/>
          </a:xfrm>
          <a:prstGeom prst="bentUpArrow">
            <a:avLst/>
          </a:prstGeom>
          <a:ln>
            <a:solidFill>
              <a:srgbClr val="004A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Pijl: gebogen omhoog 25">
            <a:extLst>
              <a:ext uri="{FF2B5EF4-FFF2-40B4-BE49-F238E27FC236}">
                <a16:creationId xmlns:a16="http://schemas.microsoft.com/office/drawing/2014/main" id="{58BBD3EA-2BF2-4269-9FAF-826717E39507}"/>
              </a:ext>
            </a:extLst>
          </p:cNvPr>
          <p:cNvSpPr/>
          <p:nvPr/>
        </p:nvSpPr>
        <p:spPr>
          <a:xfrm rot="5400000">
            <a:off x="1713805" y="3237389"/>
            <a:ext cx="72008" cy="144016"/>
          </a:xfrm>
          <a:prstGeom prst="bentUpArrow">
            <a:avLst/>
          </a:prstGeom>
          <a:ln>
            <a:solidFill>
              <a:srgbClr val="004A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0" name="Pijl: gebogen omhoog 29">
            <a:extLst>
              <a:ext uri="{FF2B5EF4-FFF2-40B4-BE49-F238E27FC236}">
                <a16:creationId xmlns:a16="http://schemas.microsoft.com/office/drawing/2014/main" id="{FE3A8388-E09A-4D9D-B5AB-5C8FFC004954}"/>
              </a:ext>
            </a:extLst>
          </p:cNvPr>
          <p:cNvSpPr/>
          <p:nvPr/>
        </p:nvSpPr>
        <p:spPr>
          <a:xfrm rot="5400000">
            <a:off x="1713805" y="4677804"/>
            <a:ext cx="72008" cy="144016"/>
          </a:xfrm>
          <a:prstGeom prst="bentUpArrow">
            <a:avLst/>
          </a:prstGeom>
          <a:ln>
            <a:solidFill>
              <a:srgbClr val="004A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1" name="Pijl: gebogen omhoog 30">
            <a:extLst>
              <a:ext uri="{FF2B5EF4-FFF2-40B4-BE49-F238E27FC236}">
                <a16:creationId xmlns:a16="http://schemas.microsoft.com/office/drawing/2014/main" id="{311CD98B-D0B9-44C0-A327-F313C244EB55}"/>
              </a:ext>
            </a:extLst>
          </p:cNvPr>
          <p:cNvSpPr/>
          <p:nvPr/>
        </p:nvSpPr>
        <p:spPr>
          <a:xfrm rot="5400000">
            <a:off x="1713805" y="5808585"/>
            <a:ext cx="72008" cy="144016"/>
          </a:xfrm>
          <a:prstGeom prst="bentUpArrow">
            <a:avLst/>
          </a:prstGeom>
          <a:ln>
            <a:solidFill>
              <a:srgbClr val="004A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2" name="Tekstvak 31">
            <a:extLst>
              <a:ext uri="{FF2B5EF4-FFF2-40B4-BE49-F238E27FC236}">
                <a16:creationId xmlns:a16="http://schemas.microsoft.com/office/drawing/2014/main" id="{F1A976C6-BF88-43EE-B589-7ABD1EDF2D8F}"/>
              </a:ext>
            </a:extLst>
          </p:cNvPr>
          <p:cNvSpPr txBox="1"/>
          <p:nvPr/>
        </p:nvSpPr>
        <p:spPr>
          <a:xfrm>
            <a:off x="1173745" y="1780148"/>
            <a:ext cx="381052" cy="3693319"/>
          </a:xfrm>
          <a:prstGeom prst="rect">
            <a:avLst/>
          </a:prstGeom>
          <a:noFill/>
        </p:spPr>
        <p:txBody>
          <a:bodyPr wrap="square" rtlCol="0">
            <a:spAutoFit/>
          </a:bodyPr>
          <a:lstStyle/>
          <a:p>
            <a:pPr algn="just"/>
            <a:r>
              <a:rPr lang="nl-NL" sz="1200" b="1" dirty="0">
                <a:solidFill>
                  <a:srgbClr val="009BD5"/>
                </a:solidFill>
                <a:latin typeface="+mj-lt"/>
              </a:rPr>
              <a:t>1.</a:t>
            </a:r>
          </a:p>
          <a:p>
            <a:pPr algn="just"/>
            <a:endParaRPr lang="nl-NL" sz="300" b="1" dirty="0">
              <a:solidFill>
                <a:srgbClr val="009BD5"/>
              </a:solidFill>
              <a:latin typeface="+mj-lt"/>
            </a:endParaRPr>
          </a:p>
          <a:p>
            <a:pPr algn="just"/>
            <a:r>
              <a:rPr lang="nl-NL" sz="1050" dirty="0">
                <a:latin typeface="+mj-lt"/>
              </a:rPr>
              <a:t> </a:t>
            </a:r>
          </a:p>
          <a:p>
            <a:pPr algn="just"/>
            <a:endParaRPr lang="nl-NL" sz="300" dirty="0">
              <a:latin typeface="+mj-lt"/>
            </a:endParaRPr>
          </a:p>
          <a:p>
            <a:pPr marL="358775" algn="just"/>
            <a:endParaRPr lang="nl-NL" sz="1050" dirty="0">
              <a:latin typeface="+mj-lt"/>
            </a:endParaRPr>
          </a:p>
          <a:p>
            <a:pPr marL="180975" algn="just"/>
            <a:endParaRPr lang="nl-NL" sz="1400" dirty="0">
              <a:latin typeface="+mj-lt"/>
            </a:endParaRPr>
          </a:p>
          <a:p>
            <a:pPr algn="just"/>
            <a:r>
              <a:rPr lang="nl-NL" sz="1200" b="1" dirty="0">
                <a:solidFill>
                  <a:srgbClr val="009BD5"/>
                </a:solidFill>
                <a:latin typeface="+mj-lt"/>
              </a:rPr>
              <a:t>2.</a:t>
            </a:r>
          </a:p>
          <a:p>
            <a:pPr algn="just"/>
            <a:endParaRPr lang="nl-NL" sz="300" b="1" dirty="0">
              <a:solidFill>
                <a:srgbClr val="009BD5"/>
              </a:solidFill>
              <a:latin typeface="+mj-lt"/>
            </a:endParaRPr>
          </a:p>
          <a:p>
            <a:pPr algn="just"/>
            <a:endParaRPr lang="nl-NL" sz="1050" dirty="0">
              <a:latin typeface="+mj-lt"/>
            </a:endParaRPr>
          </a:p>
          <a:p>
            <a:pPr algn="just"/>
            <a:endParaRPr lang="nl-NL" sz="1050" dirty="0">
              <a:latin typeface="+mj-lt"/>
            </a:endParaRPr>
          </a:p>
          <a:p>
            <a:pPr algn="just"/>
            <a:r>
              <a:rPr lang="nl-NL" sz="300" dirty="0">
                <a:latin typeface="+mj-lt"/>
              </a:rPr>
              <a:t> </a:t>
            </a:r>
            <a:endParaRPr lang="nl-NL" sz="1050" dirty="0">
              <a:latin typeface="+mj-lt"/>
            </a:endParaRPr>
          </a:p>
          <a:p>
            <a:pPr marL="358775" algn="just"/>
            <a:endParaRPr lang="nl-NL" sz="1050" dirty="0">
              <a:latin typeface="+mj-lt"/>
            </a:endParaRPr>
          </a:p>
          <a:p>
            <a:pPr marL="358775" algn="just"/>
            <a:endParaRPr lang="nl-NL" sz="1050" dirty="0">
              <a:latin typeface="+mj-lt"/>
            </a:endParaRPr>
          </a:p>
          <a:p>
            <a:pPr marL="358775" algn="just"/>
            <a:endParaRPr lang="nl-NL" sz="1050" dirty="0">
              <a:latin typeface="+mj-lt"/>
            </a:endParaRPr>
          </a:p>
          <a:p>
            <a:pPr marL="358775" algn="just"/>
            <a:r>
              <a:rPr lang="nl-NL" sz="1050" dirty="0">
                <a:latin typeface="+mj-lt"/>
              </a:rPr>
              <a:t> </a:t>
            </a:r>
          </a:p>
          <a:p>
            <a:pPr algn="just"/>
            <a:endParaRPr lang="nl-NL" sz="1400" dirty="0">
              <a:latin typeface="+mj-lt"/>
            </a:endParaRPr>
          </a:p>
          <a:p>
            <a:pPr algn="just"/>
            <a:r>
              <a:rPr lang="nl-NL" sz="1200" b="1" dirty="0">
                <a:solidFill>
                  <a:srgbClr val="009BD5"/>
                </a:solidFill>
                <a:latin typeface="+mj-lt"/>
              </a:rPr>
              <a:t>3. </a:t>
            </a:r>
          </a:p>
          <a:p>
            <a:pPr algn="just"/>
            <a:endParaRPr lang="nl-NL" sz="300" dirty="0">
              <a:solidFill>
                <a:srgbClr val="009BD5"/>
              </a:solidFill>
              <a:latin typeface="+mj-lt"/>
            </a:endParaRPr>
          </a:p>
          <a:p>
            <a:pPr algn="just"/>
            <a:endParaRPr lang="nl-NL" sz="1050" dirty="0">
              <a:latin typeface="+mj-lt"/>
            </a:endParaRPr>
          </a:p>
          <a:p>
            <a:pPr algn="just"/>
            <a:r>
              <a:rPr lang="nl-NL" sz="1050" dirty="0">
                <a:latin typeface="+mj-lt"/>
              </a:rPr>
              <a:t> </a:t>
            </a:r>
          </a:p>
          <a:p>
            <a:pPr algn="just"/>
            <a:endParaRPr lang="nl-NL" sz="300" dirty="0">
              <a:latin typeface="+mj-lt"/>
            </a:endParaRPr>
          </a:p>
          <a:p>
            <a:pPr marL="358775" algn="just"/>
            <a:endParaRPr lang="nl-NL" sz="1050" dirty="0">
              <a:latin typeface="+mj-lt"/>
            </a:endParaRPr>
          </a:p>
          <a:p>
            <a:pPr marL="358775" algn="just"/>
            <a:r>
              <a:rPr lang="nl-NL" sz="1050" dirty="0">
                <a:latin typeface="+mj-lt"/>
              </a:rPr>
              <a:t> </a:t>
            </a:r>
          </a:p>
          <a:p>
            <a:pPr marL="180975" algn="just"/>
            <a:endParaRPr lang="nl-NL" sz="1400" dirty="0">
              <a:latin typeface="+mj-lt"/>
            </a:endParaRPr>
          </a:p>
          <a:p>
            <a:pPr algn="just"/>
            <a:r>
              <a:rPr lang="nl-NL" sz="1200" b="1" dirty="0">
                <a:solidFill>
                  <a:srgbClr val="009BD5"/>
                </a:solidFill>
                <a:latin typeface="+mj-lt"/>
              </a:rPr>
              <a:t>4.</a:t>
            </a:r>
          </a:p>
        </p:txBody>
      </p:sp>
      <p:pic>
        <p:nvPicPr>
          <p:cNvPr id="23" name="Afbeelding 22">
            <a:extLst>
              <a:ext uri="{FF2B5EF4-FFF2-40B4-BE49-F238E27FC236}">
                <a16:creationId xmlns:a16="http://schemas.microsoft.com/office/drawing/2014/main" id="{57384818-508F-4228-B549-C57E02543B8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1791" y="2670441"/>
            <a:ext cx="458950" cy="458950"/>
          </a:xfrm>
          <a:prstGeom prst="rect">
            <a:avLst/>
          </a:prstGeom>
        </p:spPr>
      </p:pic>
      <p:pic>
        <p:nvPicPr>
          <p:cNvPr id="34" name="Afbeelding 33">
            <a:extLst>
              <a:ext uri="{FF2B5EF4-FFF2-40B4-BE49-F238E27FC236}">
                <a16:creationId xmlns:a16="http://schemas.microsoft.com/office/drawing/2014/main" id="{0DBA70D1-2E96-4F0F-A6BF-483B0A3CD1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1791" y="4098634"/>
            <a:ext cx="458950" cy="458950"/>
          </a:xfrm>
          <a:prstGeom prst="rect">
            <a:avLst/>
          </a:prstGeom>
        </p:spPr>
      </p:pic>
      <p:pic>
        <p:nvPicPr>
          <p:cNvPr id="36" name="Afbeelding 35">
            <a:extLst>
              <a:ext uri="{FF2B5EF4-FFF2-40B4-BE49-F238E27FC236}">
                <a16:creationId xmlns:a16="http://schemas.microsoft.com/office/drawing/2014/main" id="{7519CBEF-EE91-43D9-8D3F-84F66467161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1791" y="5124508"/>
            <a:ext cx="458950" cy="458950"/>
          </a:xfrm>
          <a:prstGeom prst="rect">
            <a:avLst/>
          </a:prstGeom>
        </p:spPr>
      </p:pic>
      <p:pic>
        <p:nvPicPr>
          <p:cNvPr id="38" name="Afbeelding 37">
            <a:extLst>
              <a:ext uri="{FF2B5EF4-FFF2-40B4-BE49-F238E27FC236}">
                <a16:creationId xmlns:a16="http://schemas.microsoft.com/office/drawing/2014/main" id="{D0DC6E00-9F13-49B6-9887-C3AB432EB29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1791" y="1826015"/>
            <a:ext cx="458950" cy="458950"/>
          </a:xfrm>
          <a:prstGeom prst="rect">
            <a:avLst/>
          </a:prstGeom>
        </p:spPr>
      </p:pic>
    </p:spTree>
    <p:extLst>
      <p:ext uri="{BB962C8B-B14F-4D97-AF65-F5344CB8AC3E}">
        <p14:creationId xmlns:p14="http://schemas.microsoft.com/office/powerpoint/2010/main" val="16365497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nummer 1"/>
          <p:cNvSpPr>
            <a:spLocks noGrp="1"/>
          </p:cNvSpPr>
          <p:nvPr>
            <p:ph type="sldNum" sz="quarter" idx="11"/>
          </p:nvPr>
        </p:nvSpPr>
        <p:spPr/>
        <p:txBody>
          <a:bodyPr/>
          <a:lstStyle/>
          <a:p>
            <a:pPr>
              <a:defRPr/>
            </a:pPr>
            <a:fld id="{EFBB089C-3EC7-E142-A0CA-E2985DC170D8}" type="slidenum">
              <a:rPr lang="pl-PL"/>
              <a:pPr>
                <a:defRPr/>
              </a:pPr>
              <a:t>8</a:t>
            </a:fld>
            <a:endParaRPr lang="pl-PL"/>
          </a:p>
        </p:txBody>
      </p:sp>
      <p:sp>
        <p:nvSpPr>
          <p:cNvPr id="3" name="Tijdelijke aanduiding voor dianummer 1"/>
          <p:cNvSpPr txBox="1">
            <a:spLocks/>
          </p:cNvSpPr>
          <p:nvPr/>
        </p:nvSpPr>
        <p:spPr>
          <a:xfrm>
            <a:off x="0" y="0"/>
            <a:ext cx="0" cy="0"/>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7BBE937-EC25-1640-A8E3-3897D97C7DC9}"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sp>
        <p:nvSpPr>
          <p:cNvPr id="4" name="Rechthoek 3"/>
          <p:cNvSpPr/>
          <p:nvPr/>
        </p:nvSpPr>
        <p:spPr>
          <a:xfrm>
            <a:off x="2363788" y="385763"/>
            <a:ext cx="7577137" cy="461665"/>
          </a:xfrm>
          <a:prstGeom prst="rect">
            <a:avLst/>
          </a:prstGeom>
        </p:spPr>
        <p:txBody>
          <a:bodyPr lIns="0" tIns="0" rIns="0" bIns="0">
            <a:spAutoFit/>
          </a:bodyPr>
          <a:lstStyle/>
          <a:p>
            <a:pPr algn="r">
              <a:defRPr/>
            </a:pPr>
            <a:r>
              <a:rPr lang="nl-NL" sz="3000" b="1" dirty="0">
                <a:solidFill>
                  <a:srgbClr val="E2001A"/>
                </a:solidFill>
                <a:latin typeface="Verdana"/>
                <a:ea typeface="Verdana"/>
                <a:cs typeface="Verdana"/>
              </a:rPr>
              <a:t>Resultaten</a:t>
            </a:r>
          </a:p>
        </p:txBody>
      </p:sp>
      <p:pic>
        <p:nvPicPr>
          <p:cNvPr id="3074" name="Picture 2" descr="Afbeeldingsresultaat voor vng realisatie gemma">
            <a:extLst>
              <a:ext uri="{FF2B5EF4-FFF2-40B4-BE49-F238E27FC236}">
                <a16:creationId xmlns:a16="http://schemas.microsoft.com/office/drawing/2014/main" id="{9FA8BD5E-913F-4E03-87F9-2D2FFA8143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49450"/>
            <a:ext cx="10688638" cy="3663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5571624"/>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Grafiek 14">
            <a:extLst>
              <a:ext uri="{FF2B5EF4-FFF2-40B4-BE49-F238E27FC236}">
                <a16:creationId xmlns:a16="http://schemas.microsoft.com/office/drawing/2014/main" id="{81C2CFBD-0107-47B3-9D19-0195B635E52E}"/>
              </a:ext>
            </a:extLst>
          </p:cNvPr>
          <p:cNvGraphicFramePr/>
          <p:nvPr>
            <p:extLst>
              <p:ext uri="{D42A27DB-BD31-4B8C-83A1-F6EECF244321}">
                <p14:modId xmlns:p14="http://schemas.microsoft.com/office/powerpoint/2010/main" val="1564346273"/>
              </p:ext>
            </p:extLst>
          </p:nvPr>
        </p:nvGraphicFramePr>
        <p:xfrm>
          <a:off x="5420248" y="1649106"/>
          <a:ext cx="5252663" cy="5325589"/>
        </p:xfrm>
        <a:graphic>
          <a:graphicData uri="http://schemas.openxmlformats.org/drawingml/2006/chart">
            <c:chart xmlns:c="http://schemas.openxmlformats.org/drawingml/2006/chart" xmlns:r="http://schemas.openxmlformats.org/officeDocument/2006/relationships" r:id="rId2"/>
          </a:graphicData>
        </a:graphic>
      </p:graphicFrame>
      <p:sp>
        <p:nvSpPr>
          <p:cNvPr id="2" name="Tijdelijke aanduiding voor dianummer 1"/>
          <p:cNvSpPr>
            <a:spLocks noGrp="1"/>
          </p:cNvSpPr>
          <p:nvPr>
            <p:ph type="sldNum" sz="quarter" idx="11"/>
          </p:nvPr>
        </p:nvSpPr>
        <p:spPr/>
        <p:txBody>
          <a:bodyPr/>
          <a:lstStyle/>
          <a:p>
            <a:pPr>
              <a:defRPr/>
            </a:pPr>
            <a:fld id="{EFBB089C-3EC7-E142-A0CA-E2985DC170D8}" type="slidenum">
              <a:rPr lang="pl-PL"/>
              <a:pPr>
                <a:defRPr/>
              </a:pPr>
              <a:t>9</a:t>
            </a:fld>
            <a:endParaRPr lang="pl-PL" dirty="0"/>
          </a:p>
        </p:txBody>
      </p:sp>
      <p:sp>
        <p:nvSpPr>
          <p:cNvPr id="3" name="Tijdelijke aanduiding voor dianummer 1"/>
          <p:cNvSpPr txBox="1">
            <a:spLocks/>
          </p:cNvSpPr>
          <p:nvPr/>
        </p:nvSpPr>
        <p:spPr>
          <a:xfrm>
            <a:off x="0" y="0"/>
            <a:ext cx="0" cy="0"/>
          </a:xfrm>
          <a:prstGeom prst="rect">
            <a:avLst/>
          </a:prstGeom>
        </p:spPr>
        <p:txBody>
          <a:bodyPr vert="horz" wrap="square" lIns="116805" tIns="58403" rIns="116805" bIns="58403"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7BBE937-EC25-1640-A8E3-3897D97C7DC9}" type="slidenum">
              <a:rPr kumimoji="0" lang="pl-PL" sz="1600" b="1" i="0" u="none" strike="noStrike" kern="1200" cap="none" spc="0" normalizeH="0" baseline="0" noProof="0">
                <a:ln>
                  <a:noFill/>
                </a:ln>
                <a:solidFill>
                  <a:srgbClr val="404040"/>
                </a:solidFill>
                <a:effectLst/>
                <a:uLnTx/>
                <a:uFillTx/>
                <a:latin typeface="Verdana"/>
                <a:ea typeface="Verdana"/>
                <a:cs typeface="Verdana"/>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pl-PL" sz="1600" b="1" i="0" u="none" strike="noStrike" kern="1200" cap="none" spc="0" normalizeH="0" baseline="0" noProof="0">
              <a:ln>
                <a:noFill/>
              </a:ln>
              <a:solidFill>
                <a:srgbClr val="404040"/>
              </a:solidFill>
              <a:effectLst/>
              <a:uLnTx/>
              <a:uFillTx/>
              <a:latin typeface="Verdana"/>
              <a:ea typeface="Verdana"/>
              <a:cs typeface="Verdana"/>
            </a:endParaRPr>
          </a:p>
        </p:txBody>
      </p:sp>
      <p:cxnSp>
        <p:nvCxnSpPr>
          <p:cNvPr id="5" name="Rechte verbindingslijn 4"/>
          <p:cNvCxnSpPr/>
          <p:nvPr/>
        </p:nvCxnSpPr>
        <p:spPr>
          <a:xfrm>
            <a:off x="771525" y="1345001"/>
            <a:ext cx="91694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cxnSp>
        <p:nvCxnSpPr>
          <p:cNvPr id="6" name="Rechte verbindingslijn 5"/>
          <p:cNvCxnSpPr/>
          <p:nvPr/>
        </p:nvCxnSpPr>
        <p:spPr>
          <a:xfrm>
            <a:off x="771525" y="6948189"/>
            <a:ext cx="8784000" cy="1588"/>
          </a:xfrm>
          <a:prstGeom prst="line">
            <a:avLst/>
          </a:prstGeom>
          <a:ln w="4445">
            <a:solidFill>
              <a:srgbClr val="009BD5"/>
            </a:solidFill>
          </a:ln>
          <a:effectLst/>
        </p:spPr>
        <p:style>
          <a:lnRef idx="2">
            <a:schemeClr val="accent1"/>
          </a:lnRef>
          <a:fillRef idx="0">
            <a:schemeClr val="accent1"/>
          </a:fillRef>
          <a:effectRef idx="1">
            <a:schemeClr val="accent1"/>
          </a:effectRef>
          <a:fontRef idx="minor">
            <a:schemeClr val="tx1"/>
          </a:fontRef>
        </p:style>
      </p:cxnSp>
      <p:sp>
        <p:nvSpPr>
          <p:cNvPr id="8" name="Tekstvak 7"/>
          <p:cNvSpPr txBox="1"/>
          <p:nvPr/>
        </p:nvSpPr>
        <p:spPr>
          <a:xfrm>
            <a:off x="771524" y="6949777"/>
            <a:ext cx="8677251" cy="459084"/>
          </a:xfrm>
          <a:prstGeom prst="rect">
            <a:avLst/>
          </a:prstGeom>
          <a:noFill/>
        </p:spPr>
        <p:txBody>
          <a:bodyPr wrap="square" lIns="0" tIns="0" rIns="0" bIns="0" rtlCol="0" anchor="ctr" anchorCtr="0">
            <a:noAutofit/>
          </a:bodyPr>
          <a:lstStyle/>
          <a:p>
            <a:r>
              <a:rPr lang="nl-NL" sz="1000" b="1" dirty="0">
                <a:solidFill>
                  <a:srgbClr val="009BD5"/>
                </a:solidFill>
                <a:latin typeface="Verdana"/>
                <a:ea typeface="Verdana"/>
                <a:cs typeface="Verdana"/>
              </a:rPr>
              <a:t>Vraag: </a:t>
            </a:r>
            <a:r>
              <a:rPr lang="nl-NL" sz="1000" dirty="0">
                <a:latin typeface="Verdana"/>
                <a:ea typeface="Verdana"/>
                <a:cs typeface="Verdana"/>
              </a:rPr>
              <a:t>Welke producten van GEMMA kent u? | 2018 n=141; 2016 n=227; 2014 n=64</a:t>
            </a:r>
          </a:p>
          <a:p>
            <a:r>
              <a:rPr lang="nl-NL" sz="1000" b="1" dirty="0">
                <a:solidFill>
                  <a:srgbClr val="009BD5"/>
                </a:solidFill>
                <a:latin typeface="Verdana"/>
                <a:ea typeface="Verdana"/>
                <a:cs typeface="Verdana"/>
              </a:rPr>
              <a:t>Vraag: </a:t>
            </a:r>
            <a:r>
              <a:rPr lang="nl-NL" sz="1000" dirty="0">
                <a:latin typeface="Verdana"/>
                <a:ea typeface="Verdana"/>
                <a:cs typeface="Verdana"/>
              </a:rPr>
              <a:t>Welke producten van GEMMA gebruikt uw gemeente? | 2018 n=126; 2016 n=227; 2014 n=64</a:t>
            </a:r>
          </a:p>
        </p:txBody>
      </p:sp>
      <p:sp>
        <p:nvSpPr>
          <p:cNvPr id="47" name="Rechthoek 46"/>
          <p:cNvSpPr/>
          <p:nvPr/>
        </p:nvSpPr>
        <p:spPr>
          <a:xfrm>
            <a:off x="1239863" y="385763"/>
            <a:ext cx="8701063" cy="954107"/>
          </a:xfrm>
          <a:prstGeom prst="rect">
            <a:avLst/>
          </a:prstGeom>
        </p:spPr>
        <p:txBody>
          <a:bodyPr wrap="square" lIns="0" tIns="0" rIns="0" bIns="0">
            <a:spAutoFit/>
          </a:bodyPr>
          <a:lstStyle/>
          <a:p>
            <a:pPr algn="r">
              <a:defRPr/>
            </a:pPr>
            <a:r>
              <a:rPr lang="nl-NL" sz="2000" b="1" dirty="0">
                <a:solidFill>
                  <a:srgbClr val="E2001A"/>
                </a:solidFill>
                <a:latin typeface="Verdana"/>
                <a:ea typeface="Verdana"/>
                <a:cs typeface="Verdana"/>
              </a:rPr>
              <a:t>Softwarecatalogus meest bekende en gebruikte product</a:t>
            </a:r>
          </a:p>
          <a:p>
            <a:pPr algn="r">
              <a:defRPr/>
            </a:pPr>
            <a:r>
              <a:rPr lang="nl-NL" sz="1400" dirty="0">
                <a:solidFill>
                  <a:srgbClr val="009BD5"/>
                </a:solidFill>
                <a:latin typeface="Verdana"/>
                <a:ea typeface="Verdana"/>
                <a:cs typeface="Verdana"/>
              </a:rPr>
              <a:t>De overall GEMMA-productbekendheid is afgenomen, 11% is niet bekend met de GEMMA-producten. Bekendheid GEMMA referentiecomponenten is wel significant gestegen. Het productgebruik ligt in lijn met 2016. GIBIT is een hoge nieuwkomer onder gebruik.</a:t>
            </a:r>
          </a:p>
        </p:txBody>
      </p:sp>
      <p:graphicFrame>
        <p:nvGraphicFramePr>
          <p:cNvPr id="14" name="Grafiek 13"/>
          <p:cNvGraphicFramePr/>
          <p:nvPr>
            <p:extLst>
              <p:ext uri="{D42A27DB-BD31-4B8C-83A1-F6EECF244321}">
                <p14:modId xmlns:p14="http://schemas.microsoft.com/office/powerpoint/2010/main" val="1620913815"/>
              </p:ext>
            </p:extLst>
          </p:nvPr>
        </p:nvGraphicFramePr>
        <p:xfrm>
          <a:off x="15727" y="1651084"/>
          <a:ext cx="5252663" cy="5325589"/>
        </p:xfrm>
        <a:graphic>
          <a:graphicData uri="http://schemas.openxmlformats.org/drawingml/2006/chart">
            <c:chart xmlns:c="http://schemas.openxmlformats.org/drawingml/2006/chart" xmlns:r="http://schemas.openxmlformats.org/officeDocument/2006/relationships" r:id="rId3"/>
          </a:graphicData>
        </a:graphic>
      </p:graphicFrame>
      <p:sp>
        <p:nvSpPr>
          <p:cNvPr id="48" name="Rechthoek 47"/>
          <p:cNvSpPr/>
          <p:nvPr/>
        </p:nvSpPr>
        <p:spPr>
          <a:xfrm>
            <a:off x="375767" y="1477169"/>
            <a:ext cx="3553792" cy="184666"/>
          </a:xfrm>
          <a:prstGeom prst="rect">
            <a:avLst/>
          </a:prstGeom>
        </p:spPr>
        <p:txBody>
          <a:bodyPr wrap="square" lIns="0" tIns="0" rIns="0" bIns="0">
            <a:spAutoFit/>
          </a:bodyPr>
          <a:lstStyle/>
          <a:p>
            <a:pPr>
              <a:defRPr/>
            </a:pPr>
            <a:r>
              <a:rPr lang="nl-NL" sz="1200" b="1" dirty="0">
                <a:solidFill>
                  <a:srgbClr val="009BD5"/>
                </a:solidFill>
                <a:latin typeface="Verdana"/>
                <a:ea typeface="Verdana"/>
                <a:cs typeface="Verdana"/>
              </a:rPr>
              <a:t>Bekendheid GEMMA-producten</a:t>
            </a:r>
          </a:p>
        </p:txBody>
      </p:sp>
      <p:sp>
        <p:nvSpPr>
          <p:cNvPr id="17" name="Rechthoek 16">
            <a:extLst>
              <a:ext uri="{FF2B5EF4-FFF2-40B4-BE49-F238E27FC236}">
                <a16:creationId xmlns:a16="http://schemas.microsoft.com/office/drawing/2014/main" id="{BB0B1909-A0D3-4ECF-AB65-7B49BF23848D}"/>
              </a:ext>
            </a:extLst>
          </p:cNvPr>
          <p:cNvSpPr/>
          <p:nvPr/>
        </p:nvSpPr>
        <p:spPr>
          <a:xfrm>
            <a:off x="5344319" y="1477169"/>
            <a:ext cx="3553792" cy="184666"/>
          </a:xfrm>
          <a:prstGeom prst="rect">
            <a:avLst/>
          </a:prstGeom>
        </p:spPr>
        <p:txBody>
          <a:bodyPr wrap="square" lIns="0" tIns="0" rIns="0" bIns="0">
            <a:spAutoFit/>
          </a:bodyPr>
          <a:lstStyle/>
          <a:p>
            <a:pPr>
              <a:defRPr/>
            </a:pPr>
            <a:r>
              <a:rPr lang="nl-NL" sz="1200" b="1" dirty="0">
                <a:solidFill>
                  <a:srgbClr val="009BD5"/>
                </a:solidFill>
                <a:latin typeface="Verdana"/>
                <a:ea typeface="Verdana"/>
                <a:cs typeface="Verdana"/>
              </a:rPr>
              <a:t>Gebruik GEMMA-producten</a:t>
            </a:r>
          </a:p>
        </p:txBody>
      </p:sp>
      <p:sp>
        <p:nvSpPr>
          <p:cNvPr id="21" name="Tekstvak 20">
            <a:extLst>
              <a:ext uri="{FF2B5EF4-FFF2-40B4-BE49-F238E27FC236}">
                <a16:creationId xmlns:a16="http://schemas.microsoft.com/office/drawing/2014/main" id="{8C82C5EC-9B29-4483-9C34-8067F8C252CB}"/>
              </a:ext>
            </a:extLst>
          </p:cNvPr>
          <p:cNvSpPr txBox="1"/>
          <p:nvPr/>
        </p:nvSpPr>
        <p:spPr>
          <a:xfrm>
            <a:off x="7647751" y="5340191"/>
            <a:ext cx="413896" cy="230832"/>
          </a:xfrm>
          <a:prstGeom prst="rect">
            <a:avLst/>
          </a:prstGeom>
          <a:noFill/>
        </p:spPr>
        <p:txBody>
          <a:bodyPr wrap="none" rtlCol="0">
            <a:spAutoFit/>
          </a:bodyPr>
          <a:lstStyle/>
          <a:p>
            <a:r>
              <a:rPr lang="nl-NL" sz="900" i="1" dirty="0">
                <a:latin typeface="+mj-lt"/>
              </a:rPr>
              <a:t>n.b.</a:t>
            </a:r>
          </a:p>
        </p:txBody>
      </p:sp>
      <p:sp>
        <p:nvSpPr>
          <p:cNvPr id="22" name="Tekstvak 21">
            <a:extLst>
              <a:ext uri="{FF2B5EF4-FFF2-40B4-BE49-F238E27FC236}">
                <a16:creationId xmlns:a16="http://schemas.microsoft.com/office/drawing/2014/main" id="{7F73A399-2EAA-4B01-88DF-0DFA20FA0150}"/>
              </a:ext>
            </a:extLst>
          </p:cNvPr>
          <p:cNvSpPr txBox="1"/>
          <p:nvPr/>
        </p:nvSpPr>
        <p:spPr>
          <a:xfrm>
            <a:off x="7647694" y="3432876"/>
            <a:ext cx="413896" cy="230832"/>
          </a:xfrm>
          <a:prstGeom prst="rect">
            <a:avLst/>
          </a:prstGeom>
          <a:noFill/>
        </p:spPr>
        <p:txBody>
          <a:bodyPr wrap="none" rtlCol="0">
            <a:spAutoFit/>
          </a:bodyPr>
          <a:lstStyle/>
          <a:p>
            <a:r>
              <a:rPr lang="nl-NL" sz="900" i="1" dirty="0">
                <a:latin typeface="+mj-lt"/>
              </a:rPr>
              <a:t>n.b.</a:t>
            </a:r>
          </a:p>
        </p:txBody>
      </p:sp>
      <p:sp>
        <p:nvSpPr>
          <p:cNvPr id="23" name="Tekstvak 22">
            <a:extLst>
              <a:ext uri="{FF2B5EF4-FFF2-40B4-BE49-F238E27FC236}">
                <a16:creationId xmlns:a16="http://schemas.microsoft.com/office/drawing/2014/main" id="{D340478C-8357-4553-9723-74272AE50996}"/>
              </a:ext>
            </a:extLst>
          </p:cNvPr>
          <p:cNvSpPr txBox="1"/>
          <p:nvPr/>
        </p:nvSpPr>
        <p:spPr>
          <a:xfrm>
            <a:off x="7647694" y="3539195"/>
            <a:ext cx="413896" cy="230832"/>
          </a:xfrm>
          <a:prstGeom prst="rect">
            <a:avLst/>
          </a:prstGeom>
          <a:noFill/>
        </p:spPr>
        <p:txBody>
          <a:bodyPr wrap="none" rtlCol="0">
            <a:spAutoFit/>
          </a:bodyPr>
          <a:lstStyle/>
          <a:p>
            <a:r>
              <a:rPr lang="nl-NL" sz="900" i="1" dirty="0">
                <a:latin typeface="+mj-lt"/>
              </a:rPr>
              <a:t>n.b.</a:t>
            </a:r>
          </a:p>
        </p:txBody>
      </p:sp>
      <p:sp>
        <p:nvSpPr>
          <p:cNvPr id="24" name="Tekstvak 23">
            <a:extLst>
              <a:ext uri="{FF2B5EF4-FFF2-40B4-BE49-F238E27FC236}">
                <a16:creationId xmlns:a16="http://schemas.microsoft.com/office/drawing/2014/main" id="{9F17F4DF-D58F-4BE6-9524-F5E08A9AC24B}"/>
              </a:ext>
            </a:extLst>
          </p:cNvPr>
          <p:cNvSpPr txBox="1"/>
          <p:nvPr/>
        </p:nvSpPr>
        <p:spPr>
          <a:xfrm>
            <a:off x="7647751" y="2271188"/>
            <a:ext cx="413896" cy="230832"/>
          </a:xfrm>
          <a:prstGeom prst="rect">
            <a:avLst/>
          </a:prstGeom>
          <a:noFill/>
        </p:spPr>
        <p:txBody>
          <a:bodyPr wrap="none" rtlCol="0">
            <a:spAutoFit/>
          </a:bodyPr>
          <a:lstStyle/>
          <a:p>
            <a:r>
              <a:rPr lang="nl-NL" sz="900" i="1" dirty="0">
                <a:latin typeface="+mj-lt"/>
              </a:rPr>
              <a:t>n.b.</a:t>
            </a:r>
          </a:p>
        </p:txBody>
      </p:sp>
      <p:sp>
        <p:nvSpPr>
          <p:cNvPr id="25" name="Tekstvak 24">
            <a:extLst>
              <a:ext uri="{FF2B5EF4-FFF2-40B4-BE49-F238E27FC236}">
                <a16:creationId xmlns:a16="http://schemas.microsoft.com/office/drawing/2014/main" id="{E4957D17-1D93-4B97-89AF-C699408A90C0}"/>
              </a:ext>
            </a:extLst>
          </p:cNvPr>
          <p:cNvSpPr txBox="1"/>
          <p:nvPr/>
        </p:nvSpPr>
        <p:spPr>
          <a:xfrm>
            <a:off x="7647751" y="2377507"/>
            <a:ext cx="413896" cy="230832"/>
          </a:xfrm>
          <a:prstGeom prst="rect">
            <a:avLst/>
          </a:prstGeom>
          <a:noFill/>
        </p:spPr>
        <p:txBody>
          <a:bodyPr wrap="none" rtlCol="0">
            <a:spAutoFit/>
          </a:bodyPr>
          <a:lstStyle/>
          <a:p>
            <a:r>
              <a:rPr lang="nl-NL" sz="900" i="1" dirty="0">
                <a:latin typeface="+mj-lt"/>
              </a:rPr>
              <a:t>n.b.</a:t>
            </a:r>
          </a:p>
        </p:txBody>
      </p:sp>
      <p:sp>
        <p:nvSpPr>
          <p:cNvPr id="27" name="Tekstvak 26">
            <a:extLst>
              <a:ext uri="{FF2B5EF4-FFF2-40B4-BE49-F238E27FC236}">
                <a16:creationId xmlns:a16="http://schemas.microsoft.com/office/drawing/2014/main" id="{20614F0A-270D-41FB-A5AD-9DA99E2093DA}"/>
              </a:ext>
            </a:extLst>
          </p:cNvPr>
          <p:cNvSpPr txBox="1"/>
          <p:nvPr/>
        </p:nvSpPr>
        <p:spPr>
          <a:xfrm>
            <a:off x="7647694" y="5455607"/>
            <a:ext cx="413896" cy="230832"/>
          </a:xfrm>
          <a:prstGeom prst="rect">
            <a:avLst/>
          </a:prstGeom>
          <a:noFill/>
        </p:spPr>
        <p:txBody>
          <a:bodyPr wrap="none" rtlCol="0">
            <a:spAutoFit/>
          </a:bodyPr>
          <a:lstStyle/>
          <a:p>
            <a:r>
              <a:rPr lang="nl-NL" sz="900" i="1" dirty="0">
                <a:latin typeface="+mj-lt"/>
              </a:rPr>
              <a:t>n.b.</a:t>
            </a:r>
          </a:p>
        </p:txBody>
      </p:sp>
      <p:sp>
        <p:nvSpPr>
          <p:cNvPr id="28" name="Tekstvak 27">
            <a:extLst>
              <a:ext uri="{FF2B5EF4-FFF2-40B4-BE49-F238E27FC236}">
                <a16:creationId xmlns:a16="http://schemas.microsoft.com/office/drawing/2014/main" id="{A9686DCC-8A9C-4FD8-96C5-FF0C44CC9448}"/>
              </a:ext>
            </a:extLst>
          </p:cNvPr>
          <p:cNvSpPr txBox="1"/>
          <p:nvPr/>
        </p:nvSpPr>
        <p:spPr>
          <a:xfrm>
            <a:off x="2234746" y="3444286"/>
            <a:ext cx="413896" cy="230832"/>
          </a:xfrm>
          <a:prstGeom prst="rect">
            <a:avLst/>
          </a:prstGeom>
          <a:noFill/>
        </p:spPr>
        <p:txBody>
          <a:bodyPr wrap="none" rtlCol="0">
            <a:spAutoFit/>
          </a:bodyPr>
          <a:lstStyle/>
          <a:p>
            <a:r>
              <a:rPr lang="nl-NL" sz="900" i="1" dirty="0">
                <a:latin typeface="+mj-lt"/>
              </a:rPr>
              <a:t>n.b.</a:t>
            </a:r>
          </a:p>
        </p:txBody>
      </p:sp>
      <p:sp>
        <p:nvSpPr>
          <p:cNvPr id="29" name="Tekstvak 28">
            <a:extLst>
              <a:ext uri="{FF2B5EF4-FFF2-40B4-BE49-F238E27FC236}">
                <a16:creationId xmlns:a16="http://schemas.microsoft.com/office/drawing/2014/main" id="{CBE0F141-68E6-4F80-BBAC-67E763FAF069}"/>
              </a:ext>
            </a:extLst>
          </p:cNvPr>
          <p:cNvSpPr txBox="1"/>
          <p:nvPr/>
        </p:nvSpPr>
        <p:spPr>
          <a:xfrm>
            <a:off x="2234746" y="3550605"/>
            <a:ext cx="413896" cy="230832"/>
          </a:xfrm>
          <a:prstGeom prst="rect">
            <a:avLst/>
          </a:prstGeom>
          <a:noFill/>
        </p:spPr>
        <p:txBody>
          <a:bodyPr wrap="none" rtlCol="0">
            <a:spAutoFit/>
          </a:bodyPr>
          <a:lstStyle/>
          <a:p>
            <a:r>
              <a:rPr lang="nl-NL" sz="900" i="1" dirty="0">
                <a:latin typeface="+mj-lt"/>
              </a:rPr>
              <a:t>n.b.</a:t>
            </a:r>
          </a:p>
        </p:txBody>
      </p:sp>
      <p:sp>
        <p:nvSpPr>
          <p:cNvPr id="30" name="Tekstvak 29">
            <a:extLst>
              <a:ext uri="{FF2B5EF4-FFF2-40B4-BE49-F238E27FC236}">
                <a16:creationId xmlns:a16="http://schemas.microsoft.com/office/drawing/2014/main" id="{3F86F034-8268-4271-AC3A-11E0284A00DA}"/>
              </a:ext>
            </a:extLst>
          </p:cNvPr>
          <p:cNvSpPr txBox="1"/>
          <p:nvPr/>
        </p:nvSpPr>
        <p:spPr>
          <a:xfrm>
            <a:off x="2234746" y="2269069"/>
            <a:ext cx="413896" cy="230832"/>
          </a:xfrm>
          <a:prstGeom prst="rect">
            <a:avLst/>
          </a:prstGeom>
          <a:noFill/>
        </p:spPr>
        <p:txBody>
          <a:bodyPr wrap="none" rtlCol="0">
            <a:spAutoFit/>
          </a:bodyPr>
          <a:lstStyle/>
          <a:p>
            <a:r>
              <a:rPr lang="nl-NL" sz="900" i="1" dirty="0">
                <a:latin typeface="+mj-lt"/>
              </a:rPr>
              <a:t>n.b.</a:t>
            </a:r>
          </a:p>
        </p:txBody>
      </p:sp>
      <p:sp>
        <p:nvSpPr>
          <p:cNvPr id="31" name="Tekstvak 30">
            <a:extLst>
              <a:ext uri="{FF2B5EF4-FFF2-40B4-BE49-F238E27FC236}">
                <a16:creationId xmlns:a16="http://schemas.microsoft.com/office/drawing/2014/main" id="{ADB19499-9DCB-4846-A0C0-10E2BE4E49A5}"/>
              </a:ext>
            </a:extLst>
          </p:cNvPr>
          <p:cNvSpPr txBox="1"/>
          <p:nvPr/>
        </p:nvSpPr>
        <p:spPr>
          <a:xfrm>
            <a:off x="2234746" y="2375388"/>
            <a:ext cx="413896" cy="230832"/>
          </a:xfrm>
          <a:prstGeom prst="rect">
            <a:avLst/>
          </a:prstGeom>
          <a:noFill/>
        </p:spPr>
        <p:txBody>
          <a:bodyPr wrap="none" rtlCol="0">
            <a:spAutoFit/>
          </a:bodyPr>
          <a:lstStyle/>
          <a:p>
            <a:r>
              <a:rPr lang="nl-NL" sz="900" i="1" dirty="0">
                <a:latin typeface="+mj-lt"/>
              </a:rPr>
              <a:t>n.b.</a:t>
            </a:r>
          </a:p>
        </p:txBody>
      </p:sp>
      <p:sp>
        <p:nvSpPr>
          <p:cNvPr id="32" name="Tekstvak 31">
            <a:extLst>
              <a:ext uri="{FF2B5EF4-FFF2-40B4-BE49-F238E27FC236}">
                <a16:creationId xmlns:a16="http://schemas.microsoft.com/office/drawing/2014/main" id="{BA4D7596-5E45-4591-AE24-1E16D7CCA42D}"/>
              </a:ext>
            </a:extLst>
          </p:cNvPr>
          <p:cNvSpPr txBox="1"/>
          <p:nvPr/>
        </p:nvSpPr>
        <p:spPr>
          <a:xfrm>
            <a:off x="2229473" y="4745035"/>
            <a:ext cx="413896" cy="230832"/>
          </a:xfrm>
          <a:prstGeom prst="rect">
            <a:avLst/>
          </a:prstGeom>
          <a:noFill/>
        </p:spPr>
        <p:txBody>
          <a:bodyPr wrap="none" rtlCol="0">
            <a:spAutoFit/>
          </a:bodyPr>
          <a:lstStyle/>
          <a:p>
            <a:r>
              <a:rPr lang="nl-NL" sz="900" i="1" dirty="0">
                <a:latin typeface="+mj-lt"/>
              </a:rPr>
              <a:t>n.b.</a:t>
            </a:r>
          </a:p>
        </p:txBody>
      </p:sp>
      <p:sp>
        <p:nvSpPr>
          <p:cNvPr id="33" name="Tekstvak 32">
            <a:extLst>
              <a:ext uri="{FF2B5EF4-FFF2-40B4-BE49-F238E27FC236}">
                <a16:creationId xmlns:a16="http://schemas.microsoft.com/office/drawing/2014/main" id="{F96E6C7B-ED8B-445E-8F00-310B9A10B4EB}"/>
              </a:ext>
            </a:extLst>
          </p:cNvPr>
          <p:cNvSpPr txBox="1"/>
          <p:nvPr/>
        </p:nvSpPr>
        <p:spPr>
          <a:xfrm>
            <a:off x="2234746" y="5416608"/>
            <a:ext cx="413896" cy="230832"/>
          </a:xfrm>
          <a:prstGeom prst="rect">
            <a:avLst/>
          </a:prstGeom>
          <a:noFill/>
        </p:spPr>
        <p:txBody>
          <a:bodyPr wrap="none" rtlCol="0">
            <a:spAutoFit/>
          </a:bodyPr>
          <a:lstStyle/>
          <a:p>
            <a:r>
              <a:rPr lang="nl-NL" sz="900" i="1" dirty="0">
                <a:latin typeface="+mj-lt"/>
              </a:rPr>
              <a:t>n.b.</a:t>
            </a:r>
          </a:p>
        </p:txBody>
      </p:sp>
      <p:sp>
        <p:nvSpPr>
          <p:cNvPr id="34" name="Tekstvak 33">
            <a:extLst>
              <a:ext uri="{FF2B5EF4-FFF2-40B4-BE49-F238E27FC236}">
                <a16:creationId xmlns:a16="http://schemas.microsoft.com/office/drawing/2014/main" id="{AF8C2C97-3F3B-4BF9-AADD-E3808AC58C6C}"/>
              </a:ext>
            </a:extLst>
          </p:cNvPr>
          <p:cNvSpPr txBox="1"/>
          <p:nvPr/>
        </p:nvSpPr>
        <p:spPr>
          <a:xfrm>
            <a:off x="2234746" y="5522927"/>
            <a:ext cx="413896" cy="230832"/>
          </a:xfrm>
          <a:prstGeom prst="rect">
            <a:avLst/>
          </a:prstGeom>
          <a:noFill/>
        </p:spPr>
        <p:txBody>
          <a:bodyPr wrap="none" rtlCol="0">
            <a:spAutoFit/>
          </a:bodyPr>
          <a:lstStyle/>
          <a:p>
            <a:r>
              <a:rPr lang="nl-NL" sz="900" i="1" dirty="0">
                <a:latin typeface="+mj-lt"/>
              </a:rPr>
              <a:t>n.b.</a:t>
            </a:r>
          </a:p>
        </p:txBody>
      </p:sp>
      <p:sp>
        <p:nvSpPr>
          <p:cNvPr id="35" name="5-puntige ster 11">
            <a:extLst>
              <a:ext uri="{FF2B5EF4-FFF2-40B4-BE49-F238E27FC236}">
                <a16:creationId xmlns:a16="http://schemas.microsoft.com/office/drawing/2014/main" id="{DC644E35-C4FF-4F84-985B-C29192691CE4}"/>
              </a:ext>
            </a:extLst>
          </p:cNvPr>
          <p:cNvSpPr/>
          <p:nvPr/>
        </p:nvSpPr>
        <p:spPr>
          <a:xfrm>
            <a:off x="3976108" y="6722374"/>
            <a:ext cx="144016" cy="144016"/>
          </a:xfrm>
          <a:prstGeom prst="star5">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6" name="Tekstvak 35">
            <a:extLst>
              <a:ext uri="{FF2B5EF4-FFF2-40B4-BE49-F238E27FC236}">
                <a16:creationId xmlns:a16="http://schemas.microsoft.com/office/drawing/2014/main" id="{4AA9323F-99F8-4262-896D-D75B9410ED6D}"/>
              </a:ext>
            </a:extLst>
          </p:cNvPr>
          <p:cNvSpPr txBox="1"/>
          <p:nvPr/>
        </p:nvSpPr>
        <p:spPr>
          <a:xfrm>
            <a:off x="4048116" y="6692177"/>
            <a:ext cx="2291012" cy="246221"/>
          </a:xfrm>
          <a:prstGeom prst="rect">
            <a:avLst/>
          </a:prstGeom>
          <a:noFill/>
        </p:spPr>
        <p:txBody>
          <a:bodyPr wrap="none" rtlCol="0">
            <a:spAutoFit/>
          </a:bodyPr>
          <a:lstStyle/>
          <a:p>
            <a:r>
              <a:rPr lang="nl-NL" sz="1000" i="1" dirty="0">
                <a:latin typeface="+mj-lt"/>
              </a:rPr>
              <a:t>= significant verschil t.o.v. 2016</a:t>
            </a:r>
          </a:p>
        </p:txBody>
      </p:sp>
      <p:sp>
        <p:nvSpPr>
          <p:cNvPr id="37" name="5-puntige ster 16">
            <a:extLst>
              <a:ext uri="{FF2B5EF4-FFF2-40B4-BE49-F238E27FC236}">
                <a16:creationId xmlns:a16="http://schemas.microsoft.com/office/drawing/2014/main" id="{3AA647BB-3879-47E2-9E52-F469096654A6}"/>
              </a:ext>
            </a:extLst>
          </p:cNvPr>
          <p:cNvSpPr/>
          <p:nvPr/>
        </p:nvSpPr>
        <p:spPr>
          <a:xfrm>
            <a:off x="4294679" y="4568801"/>
            <a:ext cx="144016" cy="144016"/>
          </a:xfrm>
          <a:prstGeom prst="star5">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8" name="5-puntige ster 16">
            <a:extLst>
              <a:ext uri="{FF2B5EF4-FFF2-40B4-BE49-F238E27FC236}">
                <a16:creationId xmlns:a16="http://schemas.microsoft.com/office/drawing/2014/main" id="{86F944FC-0A4C-43D1-9E58-AEA49F28B608}"/>
              </a:ext>
            </a:extLst>
          </p:cNvPr>
          <p:cNvSpPr/>
          <p:nvPr/>
        </p:nvSpPr>
        <p:spPr>
          <a:xfrm>
            <a:off x="2958530" y="6525526"/>
            <a:ext cx="144016" cy="144016"/>
          </a:xfrm>
          <a:prstGeom prst="star5">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9" name="5-puntige ster 16">
            <a:extLst>
              <a:ext uri="{FF2B5EF4-FFF2-40B4-BE49-F238E27FC236}">
                <a16:creationId xmlns:a16="http://schemas.microsoft.com/office/drawing/2014/main" id="{6A14EE04-02E5-49BA-BA56-F2DFC8BFAD75}"/>
              </a:ext>
            </a:extLst>
          </p:cNvPr>
          <p:cNvSpPr/>
          <p:nvPr/>
        </p:nvSpPr>
        <p:spPr>
          <a:xfrm>
            <a:off x="4244184" y="4937684"/>
            <a:ext cx="144016" cy="144016"/>
          </a:xfrm>
          <a:prstGeom prst="star5">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0" name="5-puntige ster 16">
            <a:extLst>
              <a:ext uri="{FF2B5EF4-FFF2-40B4-BE49-F238E27FC236}">
                <a16:creationId xmlns:a16="http://schemas.microsoft.com/office/drawing/2014/main" id="{210D05FE-DC09-4877-B208-E64F4490749A}"/>
              </a:ext>
            </a:extLst>
          </p:cNvPr>
          <p:cNvSpPr/>
          <p:nvPr/>
        </p:nvSpPr>
        <p:spPr>
          <a:xfrm>
            <a:off x="8754095" y="5642023"/>
            <a:ext cx="144016" cy="144016"/>
          </a:xfrm>
          <a:prstGeom prst="star5">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1" name="5-puntige ster 16">
            <a:extLst>
              <a:ext uri="{FF2B5EF4-FFF2-40B4-BE49-F238E27FC236}">
                <a16:creationId xmlns:a16="http://schemas.microsoft.com/office/drawing/2014/main" id="{D6751301-1FC7-4DDC-B56F-F4707E73F60B}"/>
              </a:ext>
            </a:extLst>
          </p:cNvPr>
          <p:cNvSpPr/>
          <p:nvPr/>
        </p:nvSpPr>
        <p:spPr>
          <a:xfrm>
            <a:off x="9408151" y="4508021"/>
            <a:ext cx="144016" cy="144016"/>
          </a:xfrm>
          <a:prstGeom prst="star5">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2" name="Tekstvak 41">
            <a:extLst>
              <a:ext uri="{FF2B5EF4-FFF2-40B4-BE49-F238E27FC236}">
                <a16:creationId xmlns:a16="http://schemas.microsoft.com/office/drawing/2014/main" id="{E7A02B47-90F7-48F9-857E-69FCDA662AF4}"/>
              </a:ext>
            </a:extLst>
          </p:cNvPr>
          <p:cNvSpPr txBox="1"/>
          <p:nvPr/>
        </p:nvSpPr>
        <p:spPr>
          <a:xfrm>
            <a:off x="7647751" y="4714153"/>
            <a:ext cx="413896" cy="230832"/>
          </a:xfrm>
          <a:prstGeom prst="rect">
            <a:avLst/>
          </a:prstGeom>
          <a:noFill/>
        </p:spPr>
        <p:txBody>
          <a:bodyPr wrap="none" rtlCol="0">
            <a:spAutoFit/>
          </a:bodyPr>
          <a:lstStyle/>
          <a:p>
            <a:r>
              <a:rPr lang="nl-NL" sz="900" i="1" dirty="0">
                <a:latin typeface="+mj-lt"/>
              </a:rPr>
              <a:t>n.b.</a:t>
            </a:r>
          </a:p>
        </p:txBody>
      </p:sp>
    </p:spTree>
    <p:extLst>
      <p:ext uri="{BB962C8B-B14F-4D97-AF65-F5344CB8AC3E}">
        <p14:creationId xmlns:p14="http://schemas.microsoft.com/office/powerpoint/2010/main" val="1010621825"/>
      </p:ext>
    </p:extLst>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13510</TotalTime>
  <Words>4321</Words>
  <Application>Microsoft Office PowerPoint</Application>
  <PresentationFormat>Aangepast</PresentationFormat>
  <Paragraphs>609</Paragraphs>
  <Slides>21</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21</vt:i4>
      </vt:variant>
    </vt:vector>
  </HeadingPairs>
  <TitlesOfParts>
    <vt:vector size="27" baseType="lpstr">
      <vt:lpstr>Arial</vt:lpstr>
      <vt:lpstr>Calibri</vt:lpstr>
      <vt:lpstr>Static Bold</vt:lpstr>
      <vt:lpstr>Verdana</vt:lpstr>
      <vt:lpstr>Zapf Dingbats</vt:lpstr>
      <vt:lpstr>Office Theme</vt:lpstr>
      <vt:lpstr>PowerPoint-presentatie</vt:lpstr>
      <vt:lpstr>Inhoud</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Rapportage GEMMA 1-meting</dc:title>
  <dc:subject/>
  <dc:creator>Kelly de Heij | DirectResearch</dc:creator>
  <cp:keywords/>
  <dc:description/>
  <cp:lastModifiedBy>Benthe Spijkers</cp:lastModifiedBy>
  <cp:revision>1230</cp:revision>
  <cp:lastPrinted>2015-01-23T13:18:14Z</cp:lastPrinted>
  <dcterms:created xsi:type="dcterms:W3CDTF">2014-12-11T09:34:13Z</dcterms:created>
  <dcterms:modified xsi:type="dcterms:W3CDTF">2019-01-10T08:14:08Z</dcterms:modified>
  <cp:category/>
</cp:coreProperties>
</file>